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0" r:id="rId1"/>
  </p:sldMasterIdLst>
  <p:notesMasterIdLst>
    <p:notesMasterId r:id="rId35"/>
  </p:notesMasterIdLst>
  <p:handoutMasterIdLst>
    <p:handoutMasterId r:id="rId36"/>
  </p:handoutMasterIdLst>
  <p:sldIdLst>
    <p:sldId id="256" r:id="rId2"/>
    <p:sldId id="301" r:id="rId3"/>
    <p:sldId id="346" r:id="rId4"/>
    <p:sldId id="347" r:id="rId5"/>
    <p:sldId id="340" r:id="rId6"/>
    <p:sldId id="339" r:id="rId7"/>
    <p:sldId id="338" r:id="rId8"/>
    <p:sldId id="351" r:id="rId9"/>
    <p:sldId id="337" r:id="rId10"/>
    <p:sldId id="305" r:id="rId11"/>
    <p:sldId id="306" r:id="rId12"/>
    <p:sldId id="307" r:id="rId13"/>
    <p:sldId id="352" r:id="rId14"/>
    <p:sldId id="309" r:id="rId15"/>
    <p:sldId id="310" r:id="rId16"/>
    <p:sldId id="353" r:id="rId17"/>
    <p:sldId id="312" r:id="rId18"/>
    <p:sldId id="313" r:id="rId19"/>
    <p:sldId id="314" r:id="rId20"/>
    <p:sldId id="315" r:id="rId21"/>
    <p:sldId id="345" r:id="rId22"/>
    <p:sldId id="318" r:id="rId23"/>
    <p:sldId id="319" r:id="rId24"/>
    <p:sldId id="320" r:id="rId25"/>
    <p:sldId id="321" r:id="rId26"/>
    <p:sldId id="354" r:id="rId27"/>
    <p:sldId id="323" r:id="rId28"/>
    <p:sldId id="355" r:id="rId29"/>
    <p:sldId id="327" r:id="rId30"/>
    <p:sldId id="330" r:id="rId31"/>
    <p:sldId id="331" r:id="rId32"/>
    <p:sldId id="342" r:id="rId33"/>
    <p:sldId id="265" r:id="rId34"/>
  </p:sldIdLst>
  <p:sldSz cx="9144000" cy="5143500" type="screen16x9"/>
  <p:notesSz cx="6858000" cy="9144000"/>
  <p:defaultTextStyle>
    <a:defPPr>
      <a:defRPr lang="en-US"/>
    </a:defPPr>
    <a:lvl1pPr algn="l" defTabSz="815975" rtl="0" fontAlgn="base">
      <a:spcBef>
        <a:spcPct val="0"/>
      </a:spcBef>
      <a:spcAft>
        <a:spcPct val="0"/>
      </a:spcAft>
      <a:defRPr sz="1600" kern="1200">
        <a:solidFill>
          <a:schemeClr val="tx1"/>
        </a:solidFill>
        <a:latin typeface="Calibri" charset="0"/>
        <a:ea typeface="ＭＳ Ｐゴシック" charset="0"/>
        <a:cs typeface="ＭＳ Ｐゴシック" charset="0"/>
      </a:defRPr>
    </a:lvl1pPr>
    <a:lvl2pPr marL="407988" indent="49213" algn="l" defTabSz="815975" rtl="0" fontAlgn="base">
      <a:spcBef>
        <a:spcPct val="0"/>
      </a:spcBef>
      <a:spcAft>
        <a:spcPct val="0"/>
      </a:spcAft>
      <a:defRPr sz="1600" kern="1200">
        <a:solidFill>
          <a:schemeClr val="tx1"/>
        </a:solidFill>
        <a:latin typeface="Calibri" charset="0"/>
        <a:ea typeface="ＭＳ Ｐゴシック" charset="0"/>
        <a:cs typeface="ＭＳ Ｐゴシック" charset="0"/>
      </a:defRPr>
    </a:lvl2pPr>
    <a:lvl3pPr marL="815975" indent="98425" algn="l" defTabSz="815975" rtl="0" fontAlgn="base">
      <a:spcBef>
        <a:spcPct val="0"/>
      </a:spcBef>
      <a:spcAft>
        <a:spcPct val="0"/>
      </a:spcAft>
      <a:defRPr sz="1600" kern="1200">
        <a:solidFill>
          <a:schemeClr val="tx1"/>
        </a:solidFill>
        <a:latin typeface="Calibri" charset="0"/>
        <a:ea typeface="ＭＳ Ｐゴシック" charset="0"/>
        <a:cs typeface="ＭＳ Ｐゴシック" charset="0"/>
      </a:defRPr>
    </a:lvl3pPr>
    <a:lvl4pPr marL="1223963" indent="147638" algn="l" defTabSz="815975" rtl="0" fontAlgn="base">
      <a:spcBef>
        <a:spcPct val="0"/>
      </a:spcBef>
      <a:spcAft>
        <a:spcPct val="0"/>
      </a:spcAft>
      <a:defRPr sz="1600" kern="1200">
        <a:solidFill>
          <a:schemeClr val="tx1"/>
        </a:solidFill>
        <a:latin typeface="Calibri" charset="0"/>
        <a:ea typeface="ＭＳ Ｐゴシック" charset="0"/>
        <a:cs typeface="ＭＳ Ｐゴシック" charset="0"/>
      </a:defRPr>
    </a:lvl4pPr>
    <a:lvl5pPr marL="1631950" indent="196850" algn="l" defTabSz="815975" rtl="0" fontAlgn="base">
      <a:spcBef>
        <a:spcPct val="0"/>
      </a:spcBef>
      <a:spcAft>
        <a:spcPct val="0"/>
      </a:spcAft>
      <a:defRPr sz="16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16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16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16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1600"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1F2C"/>
    <a:srgbClr val="BB0202"/>
    <a:srgbClr val="A8C9DF"/>
    <a:srgbClr val="B1D0ED"/>
    <a:srgbClr val="92DCFA"/>
    <a:srgbClr val="DC9800"/>
    <a:srgbClr val="FFC11E"/>
    <a:srgbClr val="E59E00"/>
    <a:srgbClr val="FFB933"/>
    <a:srgbClr val="71BB3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949" autoAdjust="0"/>
  </p:normalViewPr>
  <p:slideViewPr>
    <p:cSldViewPr snapToGrid="0">
      <p:cViewPr varScale="1">
        <p:scale>
          <a:sx n="88" d="100"/>
          <a:sy n="88" d="100"/>
        </p:scale>
        <p:origin x="-1288" y="-104"/>
      </p:cViewPr>
      <p:guideLst>
        <p:guide orient="horz" pos="574"/>
        <p:guide pos="2880"/>
      </p:guideLst>
    </p:cSldViewPr>
  </p:slideViewPr>
  <p:notesTextViewPr>
    <p:cViewPr>
      <p:scale>
        <a:sx n="100" d="100"/>
        <a:sy n="100" d="100"/>
      </p:scale>
      <p:origin x="0" y="0"/>
    </p:cViewPr>
  </p:notesTextViewPr>
  <p:sorterViewPr>
    <p:cViewPr>
      <p:scale>
        <a:sx n="141" d="100"/>
        <a:sy n="141" d="100"/>
      </p:scale>
      <p:origin x="0" y="0"/>
    </p:cViewPr>
  </p:sorterViewPr>
  <p:notesViewPr>
    <p:cSldViewPr snapToGrid="0">
      <p:cViewPr varScale="1">
        <p:scale>
          <a:sx n="90" d="100"/>
          <a:sy n="90" d="100"/>
        </p:scale>
        <p:origin x="-4648"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816334"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defTabSz="816334" fontAlgn="auto">
              <a:spcBef>
                <a:spcPts val="0"/>
              </a:spcBef>
              <a:spcAft>
                <a:spcPts val="0"/>
              </a:spcAft>
              <a:defRPr sz="1200" smtClean="0">
                <a:latin typeface="+mn-lt"/>
                <a:ea typeface="+mn-ea"/>
                <a:cs typeface="+mn-cs"/>
              </a:defRPr>
            </a:lvl1pPr>
          </a:lstStyle>
          <a:p>
            <a:pPr>
              <a:defRPr/>
            </a:pPr>
            <a:fld id="{BCBF0227-73D1-FF4A-BC91-FE958290113F}" type="datetimeFigureOut">
              <a:rPr lang="en-US"/>
              <a:pPr>
                <a:defRPr/>
              </a:pPr>
              <a:t>10/24/12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defTabSz="816334"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defTabSz="816334" fontAlgn="auto">
              <a:spcBef>
                <a:spcPts val="0"/>
              </a:spcBef>
              <a:spcAft>
                <a:spcPts val="0"/>
              </a:spcAft>
              <a:defRPr sz="1200" smtClean="0">
                <a:latin typeface="+mn-lt"/>
                <a:ea typeface="+mn-ea"/>
                <a:cs typeface="+mn-cs"/>
              </a:defRPr>
            </a:lvl1pPr>
          </a:lstStyle>
          <a:p>
            <a:pPr>
              <a:defRPr/>
            </a:pPr>
            <a:fld id="{80902DB4-DCF7-384E-9ED7-C4FF588CAE00}" type="slidenum">
              <a:rPr lang="en-US"/>
              <a:pPr>
                <a:defRPr/>
              </a:pPr>
              <a:t>‹#›</a:t>
            </a:fld>
            <a:endParaRPr lang="en-US"/>
          </a:p>
        </p:txBody>
      </p:sp>
    </p:spTree>
    <p:extLst>
      <p:ext uri="{BB962C8B-B14F-4D97-AF65-F5344CB8AC3E}">
        <p14:creationId xmlns:p14="http://schemas.microsoft.com/office/powerpoint/2010/main" val="4654814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816334"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816334" fontAlgn="auto">
              <a:spcBef>
                <a:spcPts val="0"/>
              </a:spcBef>
              <a:spcAft>
                <a:spcPts val="0"/>
              </a:spcAft>
              <a:defRPr sz="1200" smtClean="0">
                <a:latin typeface="+mn-lt"/>
                <a:ea typeface="+mn-ea"/>
                <a:cs typeface="+mn-cs"/>
              </a:defRPr>
            </a:lvl1pPr>
          </a:lstStyle>
          <a:p>
            <a:pPr>
              <a:defRPr/>
            </a:pPr>
            <a:fld id="{4A37B67A-BA50-DA43-8534-0AD0821A1339}" type="datetimeFigureOut">
              <a:rPr lang="en-US"/>
              <a:pPr>
                <a:defRPr/>
              </a:pPr>
              <a:t>10/24/12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816334"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816334" fontAlgn="auto">
              <a:spcBef>
                <a:spcPts val="0"/>
              </a:spcBef>
              <a:spcAft>
                <a:spcPts val="0"/>
              </a:spcAft>
              <a:defRPr sz="1200" smtClean="0">
                <a:latin typeface="+mn-lt"/>
                <a:ea typeface="+mn-ea"/>
                <a:cs typeface="+mn-cs"/>
              </a:defRPr>
            </a:lvl1pPr>
          </a:lstStyle>
          <a:p>
            <a:pPr>
              <a:defRPr/>
            </a:pPr>
            <a:fld id="{CA066C01-18BF-6F4D-9334-C915035FD91A}" type="slidenum">
              <a:rPr lang="en-US"/>
              <a:pPr>
                <a:defRPr/>
              </a:pPr>
              <a:t>‹#›</a:t>
            </a:fld>
            <a:endParaRPr lang="en-US"/>
          </a:p>
        </p:txBody>
      </p:sp>
    </p:spTree>
    <p:extLst>
      <p:ext uri="{BB962C8B-B14F-4D97-AF65-F5344CB8AC3E}">
        <p14:creationId xmlns:p14="http://schemas.microsoft.com/office/powerpoint/2010/main" val="3098169241"/>
      </p:ext>
    </p:extLst>
  </p:cSld>
  <p:clrMap bg1="lt1" tx1="dk1" bg2="lt2" tx2="dk2" accent1="accent1" accent2="accent2" accent3="accent3" accent4="accent4" accent5="accent5" accent6="accent6" hlink="hlink" folHlink="folHlink"/>
  <p:notesStyle>
    <a:lvl1pPr algn="l" defTabSz="512763" rtl="0" fontAlgn="base">
      <a:spcBef>
        <a:spcPct val="30000"/>
      </a:spcBef>
      <a:spcAft>
        <a:spcPct val="0"/>
      </a:spcAft>
      <a:defRPr sz="700" kern="1200">
        <a:solidFill>
          <a:schemeClr val="tx1"/>
        </a:solidFill>
        <a:latin typeface="+mn-lt"/>
        <a:ea typeface="ＭＳ Ｐゴシック" charset="0"/>
        <a:cs typeface="ＭＳ Ｐゴシック" charset="0"/>
      </a:defRPr>
    </a:lvl1pPr>
    <a:lvl2pPr marL="255588" algn="l" defTabSz="512763" rtl="0" fontAlgn="base">
      <a:spcBef>
        <a:spcPct val="30000"/>
      </a:spcBef>
      <a:spcAft>
        <a:spcPct val="0"/>
      </a:spcAft>
      <a:defRPr sz="700" kern="1200">
        <a:solidFill>
          <a:schemeClr val="tx1"/>
        </a:solidFill>
        <a:latin typeface="+mn-lt"/>
        <a:ea typeface="ＭＳ Ｐゴシック" charset="0"/>
        <a:cs typeface="+mn-cs"/>
      </a:defRPr>
    </a:lvl2pPr>
    <a:lvl3pPr marL="512763" algn="l" defTabSz="512763" rtl="0" fontAlgn="base">
      <a:spcBef>
        <a:spcPct val="30000"/>
      </a:spcBef>
      <a:spcAft>
        <a:spcPct val="0"/>
      </a:spcAft>
      <a:defRPr sz="700" kern="1200">
        <a:solidFill>
          <a:schemeClr val="tx1"/>
        </a:solidFill>
        <a:latin typeface="+mn-lt"/>
        <a:ea typeface="ＭＳ Ｐゴシック" charset="0"/>
        <a:cs typeface="+mn-cs"/>
      </a:defRPr>
    </a:lvl3pPr>
    <a:lvl4pPr marL="769938" algn="l" defTabSz="512763" rtl="0" fontAlgn="base">
      <a:spcBef>
        <a:spcPct val="30000"/>
      </a:spcBef>
      <a:spcAft>
        <a:spcPct val="0"/>
      </a:spcAft>
      <a:defRPr sz="700" kern="1200">
        <a:solidFill>
          <a:schemeClr val="tx1"/>
        </a:solidFill>
        <a:latin typeface="+mn-lt"/>
        <a:ea typeface="ＭＳ Ｐゴシック" charset="0"/>
        <a:cs typeface="+mn-cs"/>
      </a:defRPr>
    </a:lvl4pPr>
    <a:lvl5pPr marL="1027113" algn="l" defTabSz="512763" rtl="0" fontAlgn="base">
      <a:spcBef>
        <a:spcPct val="30000"/>
      </a:spcBef>
      <a:spcAft>
        <a:spcPct val="0"/>
      </a:spcAft>
      <a:defRPr sz="700" kern="1200">
        <a:solidFill>
          <a:schemeClr val="tx1"/>
        </a:solidFill>
        <a:latin typeface="+mn-lt"/>
        <a:ea typeface="ＭＳ Ｐゴシック" charset="0"/>
        <a:cs typeface="+mn-cs"/>
      </a:defRPr>
    </a:lvl5pPr>
    <a:lvl6pPr marL="1285646" algn="l" defTabSz="514259" rtl="0" eaLnBrk="1" latinLnBrk="0" hangingPunct="1">
      <a:defRPr sz="700" kern="1200">
        <a:solidFill>
          <a:schemeClr val="tx1"/>
        </a:solidFill>
        <a:latin typeface="+mn-lt"/>
        <a:ea typeface="+mn-ea"/>
        <a:cs typeface="+mn-cs"/>
      </a:defRPr>
    </a:lvl6pPr>
    <a:lvl7pPr marL="1542776" algn="l" defTabSz="514259" rtl="0" eaLnBrk="1" latinLnBrk="0" hangingPunct="1">
      <a:defRPr sz="700" kern="1200">
        <a:solidFill>
          <a:schemeClr val="tx1"/>
        </a:solidFill>
        <a:latin typeface="+mn-lt"/>
        <a:ea typeface="+mn-ea"/>
        <a:cs typeface="+mn-cs"/>
      </a:defRPr>
    </a:lvl7pPr>
    <a:lvl8pPr marL="1799905" algn="l" defTabSz="514259" rtl="0" eaLnBrk="1" latinLnBrk="0" hangingPunct="1">
      <a:defRPr sz="700" kern="1200">
        <a:solidFill>
          <a:schemeClr val="tx1"/>
        </a:solidFill>
        <a:latin typeface="+mn-lt"/>
        <a:ea typeface="+mn-ea"/>
        <a:cs typeface="+mn-cs"/>
      </a:defRPr>
    </a:lvl8pPr>
    <a:lvl9pPr marL="2057034" algn="l" defTabSz="514259" rtl="0" eaLnBrk="1" latinLnBrk="0" hangingPunct="1">
      <a:defRPr sz="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F07D8F-2101-4538-B4F2-6EE5F60E73D9}" type="slidenum">
              <a:rPr lang="en-US" smtClean="0"/>
              <a:pPr/>
              <a:t>2</a:t>
            </a:fld>
            <a:endParaRPr lang="en-US"/>
          </a:p>
        </p:txBody>
      </p:sp>
    </p:spTree>
    <p:extLst>
      <p:ext uri="{BB962C8B-B14F-4D97-AF65-F5344CB8AC3E}">
        <p14:creationId xmlns:p14="http://schemas.microsoft.com/office/powerpoint/2010/main" val="657736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fld id="{A3F07D8F-2101-4538-B4F2-6EE5F60E73D9}" type="slidenum">
              <a:rPr lang="en-US" smtClean="0"/>
              <a:pPr/>
              <a:t>15</a:t>
            </a:fld>
            <a:endParaRPr lang="en-US"/>
          </a:p>
        </p:txBody>
      </p:sp>
    </p:spTree>
    <p:extLst>
      <p:ext uri="{BB962C8B-B14F-4D97-AF65-F5344CB8AC3E}">
        <p14:creationId xmlns:p14="http://schemas.microsoft.com/office/powerpoint/2010/main" val="4137473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UDB front</a:t>
            </a:r>
            <a:r>
              <a:rPr lang="en-US" baseline="0" dirty="0" smtClean="0"/>
              <a:t> ends the data collection with HADOOP. Chose </a:t>
            </a:r>
            <a:r>
              <a:rPr lang="en-US" baseline="0" dirty="0" err="1" smtClean="0"/>
              <a:t>Splunk</a:t>
            </a:r>
            <a:r>
              <a:rPr lang="en-US" baseline="0" dirty="0" smtClean="0"/>
              <a:t> because they can’t get the data out in a useable form.</a:t>
            </a:r>
            <a:endParaRPr lang="en-US" dirty="0"/>
          </a:p>
        </p:txBody>
      </p:sp>
      <p:sp>
        <p:nvSpPr>
          <p:cNvPr id="4" name="Slide Number Placeholder 3"/>
          <p:cNvSpPr>
            <a:spLocks noGrp="1"/>
          </p:cNvSpPr>
          <p:nvPr>
            <p:ph type="sldNum" sz="quarter" idx="10"/>
          </p:nvPr>
        </p:nvSpPr>
        <p:spPr/>
        <p:txBody>
          <a:bodyPr/>
          <a:lstStyle/>
          <a:p>
            <a:fld id="{55C7C2DE-9025-3A47-995D-B3B3049FBBB5}" type="slidenum">
              <a:rPr lang="en-US" smtClean="0"/>
              <a:t>17</a:t>
            </a:fld>
            <a:endParaRPr lang="en-US"/>
          </a:p>
        </p:txBody>
      </p:sp>
    </p:spTree>
    <p:extLst>
      <p:ext uri="{BB962C8B-B14F-4D97-AF65-F5344CB8AC3E}">
        <p14:creationId xmlns:p14="http://schemas.microsoft.com/office/powerpoint/2010/main" val="2158123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20000"/>
          </a:bodyPr>
          <a:lstStyle/>
          <a:p>
            <a:r>
              <a:rPr lang="en-US" dirty="0" smtClean="0"/>
              <a:t>Splunk </a:t>
            </a:r>
            <a:r>
              <a:rPr lang="en-US" baseline="0" dirty="0" smtClean="0"/>
              <a:t>can be divided into four logical functions. </a:t>
            </a:r>
          </a:p>
          <a:p>
            <a:endParaRPr lang="en-US" baseline="0" dirty="0" smtClean="0"/>
          </a:p>
          <a:p>
            <a:r>
              <a:rPr lang="en-US" baseline="0" dirty="0" smtClean="0"/>
              <a:t>First, from the bottom up, is forwarding. Splunk forwarders come in two packages; the full Splunk distribution or a dedicated “Universal Forwarder”.  The full Splunk distribution can be configured to filter data before transmitting, execute scripts locally, or run </a:t>
            </a:r>
            <a:r>
              <a:rPr lang="en-US" baseline="0" dirty="0" err="1" smtClean="0"/>
              <a:t>SplunkWeb</a:t>
            </a:r>
            <a:r>
              <a:rPr lang="en-US" baseline="0" dirty="0" smtClean="0"/>
              <a:t>.  This gives you several options depending on the footprint size your endpoints can tolerate.  The universal forwarder is an ultra-lightweight agent designed to collect data in the smallest possible footprint.  Both flavors of forwarder come with automatic load balancing, SSL encryption and data compression, and the ability to route data to multiple Splunk instances or third party systems. </a:t>
            </a:r>
          </a:p>
          <a:p>
            <a:endParaRPr lang="en-US" baseline="0" dirty="0" smtClean="0"/>
          </a:p>
          <a:p>
            <a:r>
              <a:rPr lang="en-US" baseline="0" dirty="0" smtClean="0"/>
              <a:t>To manage your distributed Splunk environment, there is the Deployment Server. Deployment server helps you synchronize the configuration of your search heads during distributed searching, as well as your forwarders to centrally manage your distributed data collection. Of course, Splunk has a simple flat-file configuration system, so feel free to use your own config management tools if your more comfortable with what you already have. </a:t>
            </a:r>
          </a:p>
          <a:p>
            <a:endParaRPr lang="en-US" baseline="0" dirty="0" smtClean="0"/>
          </a:p>
          <a:p>
            <a:r>
              <a:rPr lang="en-US" baseline="0" dirty="0" smtClean="0"/>
              <a:t>The core of the Splunk infrastructure is indexing. An indexer does two things – it accepts and processes new data, adding it to the index and compressing it on disk. The indexer also services search requests, looking through the data it has via it’s indices and returning the appropriate results to the searcher over a compressed communication channel. Indexers scale out almost limitlessly and with almost no degradation in overall performance, allowing Splunk to scale from single-instance small deployments to truly massive Big Data challenges. </a:t>
            </a:r>
          </a:p>
          <a:p>
            <a:endParaRPr lang="en-US" baseline="0" dirty="0" smtClean="0"/>
          </a:p>
          <a:p>
            <a:r>
              <a:rPr lang="en-US" baseline="0" dirty="0" smtClean="0"/>
              <a:t>Finally, the Splunk most users see is the search head. This is the webserver and app interpreting engine that provides the primary, web-based user interface. Since most of the data interpretation happens as-needed at search time, the role of the search head is to translate user and app requests into actionable searches for it’s </a:t>
            </a:r>
            <a:r>
              <a:rPr lang="en-US" baseline="0" dirty="0" err="1" smtClean="0"/>
              <a:t>indexer(s</a:t>
            </a:r>
            <a:r>
              <a:rPr lang="en-US" baseline="0" dirty="0" smtClean="0"/>
              <a:t>) and display the results. The Splunk web UI is highly customizable, either through our own view and app system, or by embedding Splunk searches in your own web apps via includes or our API. </a:t>
            </a:r>
            <a:endParaRPr lang="en-US" dirty="0" smtClean="0"/>
          </a:p>
          <a:p>
            <a:endParaRPr lang="en-US" dirty="0"/>
          </a:p>
        </p:txBody>
      </p:sp>
      <p:sp>
        <p:nvSpPr>
          <p:cNvPr id="4" name="Slide Number Placeholder 3"/>
          <p:cNvSpPr>
            <a:spLocks noGrp="1"/>
          </p:cNvSpPr>
          <p:nvPr>
            <p:ph type="sldNum" sz="quarter" idx="10"/>
          </p:nvPr>
        </p:nvSpPr>
        <p:spPr/>
        <p:txBody>
          <a:bodyPr/>
          <a:lstStyle/>
          <a:p>
            <a:fld id="{A3F07D8F-2101-4538-B4F2-6EE5F60E73D9}" type="slidenum">
              <a:rPr lang="en-US" smtClean="0">
                <a:solidFill>
                  <a:prstClr val="black"/>
                </a:solidFill>
                <a:latin typeface="Calibri"/>
              </a:rPr>
              <a:pPr/>
              <a:t>18</a:t>
            </a:fld>
            <a:endParaRPr lang="en-US">
              <a:solidFill>
                <a:prstClr val="black"/>
              </a:solidFill>
              <a:latin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300" dirty="0" smtClean="0"/>
              <a:t>Splunk uses commodity servers</a:t>
            </a:r>
            <a:r>
              <a:rPr lang="en-US" sz="1300" baseline="0" dirty="0" smtClean="0"/>
              <a:t> to scale. Splunk customers use the product to harness multiple TB of data per day. </a:t>
            </a:r>
          </a:p>
          <a:p>
            <a:r>
              <a:rPr lang="en-US" sz="1300" baseline="0" dirty="0" smtClean="0"/>
              <a:t>1000s of Forwarders -&gt; Indexers &lt;- Search heads support hundreds or thousands of users all accessing the data  </a:t>
            </a:r>
            <a:endParaRPr lang="en-US" sz="1300" dirty="0"/>
          </a:p>
        </p:txBody>
      </p:sp>
      <p:sp>
        <p:nvSpPr>
          <p:cNvPr id="4" name="Slide Number Placeholder 3"/>
          <p:cNvSpPr>
            <a:spLocks noGrp="1"/>
          </p:cNvSpPr>
          <p:nvPr>
            <p:ph type="sldNum" sz="quarter" idx="10"/>
          </p:nvPr>
        </p:nvSpPr>
        <p:spPr/>
        <p:txBody>
          <a:bodyPr/>
          <a:lstStyle/>
          <a:p>
            <a:fld id="{A3F07D8F-2101-4538-B4F2-6EE5F60E73D9}" type="slidenum">
              <a:rPr lang="en-US" smtClean="0"/>
              <a:pPr/>
              <a:t>19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20000"/>
          </a:bodyPr>
          <a:lstStyle/>
          <a:p>
            <a:pPr eaLnBrk="1" hangingPunct="1">
              <a:spcBef>
                <a:spcPct val="0"/>
              </a:spcBef>
            </a:pPr>
            <a:r>
              <a:rPr lang="en-US" sz="1300" dirty="0" smtClean="0">
                <a:ea typeface="ＭＳ Ｐゴシック" charset="-128"/>
              </a:rPr>
              <a:t>Data normalization – it</a:t>
            </a:r>
            <a:r>
              <a:rPr lang="ja-JP" altLang="en-US" sz="1300" smtClean="0">
                <a:ea typeface="ＭＳ Ｐゴシック" charset="-128"/>
              </a:rPr>
              <a:t>’</a:t>
            </a:r>
            <a:r>
              <a:rPr lang="en-US" altLang="ja-JP" sz="1300" dirty="0" smtClean="0">
                <a:ea typeface="ＭＳ Ｐゴシック" charset="-128"/>
              </a:rPr>
              <a:t>s hard to let go of. For decades we</a:t>
            </a:r>
            <a:r>
              <a:rPr lang="ja-JP" altLang="en-US" sz="1300" smtClean="0">
                <a:ea typeface="ＭＳ Ｐゴシック" charset="-128"/>
              </a:rPr>
              <a:t>’</a:t>
            </a:r>
            <a:r>
              <a:rPr lang="en-US" altLang="ja-JP" sz="1300" dirty="0" err="1" smtClean="0">
                <a:ea typeface="ＭＳ Ｐゴシック" charset="-128"/>
              </a:rPr>
              <a:t>ve</a:t>
            </a:r>
            <a:r>
              <a:rPr lang="en-US" altLang="ja-JP" sz="1300" dirty="0" smtClean="0">
                <a:ea typeface="ＭＳ Ｐゴシック" charset="-128"/>
              </a:rPr>
              <a:t> been taking information and chopping it into rows and columns, and then looking up the data by referencing those like a virtual address. Unfortunately, with the radical increase in machine-generated data around most organizations, there </a:t>
            </a:r>
            <a:r>
              <a:rPr lang="en-US" altLang="ja-JP" sz="1300" dirty="0" err="1" smtClean="0">
                <a:ea typeface="ＭＳ Ｐゴシック" charset="-128"/>
              </a:rPr>
              <a:t>aren</a:t>
            </a:r>
            <a:r>
              <a:rPr lang="ja-JP" altLang="en-US" sz="1300" smtClean="0">
                <a:ea typeface="ＭＳ Ｐゴシック" charset="-128"/>
              </a:rPr>
              <a:t>’</a:t>
            </a:r>
            <a:r>
              <a:rPr lang="en-US" altLang="ja-JP" sz="1300" dirty="0" smtClean="0">
                <a:ea typeface="ＭＳ Ｐゴシック" charset="-128"/>
              </a:rPr>
              <a:t>t enough skilled people to define how that data should be handled. Like how search overtook directories in how we navigate the Internet, search is the only way to handle so much data, in so many formats, and subject to change without notice. </a:t>
            </a:r>
          </a:p>
          <a:p>
            <a:pPr eaLnBrk="1" hangingPunct="1">
              <a:spcBef>
                <a:spcPct val="0"/>
              </a:spcBef>
            </a:pPr>
            <a:endParaRPr lang="en-US" sz="1300" dirty="0" smtClean="0">
              <a:ea typeface="ＭＳ Ｐゴシック" charset="-128"/>
            </a:endParaRPr>
          </a:p>
          <a:p>
            <a:pPr eaLnBrk="1" hangingPunct="1">
              <a:spcBef>
                <a:spcPct val="0"/>
              </a:spcBef>
            </a:pPr>
            <a:r>
              <a:rPr lang="en-US" sz="1300" dirty="0" smtClean="0">
                <a:ea typeface="ＭＳ Ｐゴシック" charset="-128"/>
              </a:rPr>
              <a:t>Universal indexing is a way of handling text based, time series data. Those are the only limitations for </a:t>
            </a:r>
            <a:r>
              <a:rPr lang="en-US" sz="1300" dirty="0" err="1" smtClean="0">
                <a:ea typeface="ＭＳ Ｐゴシック" charset="-128"/>
              </a:rPr>
              <a:t>Splunk</a:t>
            </a:r>
            <a:r>
              <a:rPr lang="en-US" sz="1300" dirty="0" smtClean="0">
                <a:ea typeface="ＭＳ Ｐゴシック" charset="-128"/>
              </a:rPr>
              <a:t> – the data must be text based (or converted into text) and must be orderable into a series. From there, </a:t>
            </a:r>
            <a:r>
              <a:rPr lang="en-US" sz="1300" dirty="0" err="1" smtClean="0">
                <a:ea typeface="ＭＳ Ｐゴシック" charset="-128"/>
              </a:rPr>
              <a:t>Splunk</a:t>
            </a:r>
            <a:r>
              <a:rPr lang="en-US" sz="1300" dirty="0" smtClean="0">
                <a:ea typeface="ＭＳ Ｐゴシック" charset="-128"/>
              </a:rPr>
              <a:t> handles the rest. It finds most timestamps (or creates one), breaks up the raw data stream into discrete events and retains the original data in a compressed form on disk. No normalization, no modification, just a flat-file index on top of the original, now compressed, data. </a:t>
            </a:r>
          </a:p>
          <a:p>
            <a:pPr eaLnBrk="1" hangingPunct="1">
              <a:spcBef>
                <a:spcPct val="0"/>
              </a:spcBef>
            </a:pPr>
            <a:endParaRPr lang="en-US" sz="1300" dirty="0" smtClean="0">
              <a:ea typeface="ＭＳ Ｐゴシック" charset="-128"/>
            </a:endParaRPr>
          </a:p>
          <a:p>
            <a:pPr eaLnBrk="1" hangingPunct="1">
              <a:spcBef>
                <a:spcPct val="0"/>
              </a:spcBef>
            </a:pPr>
            <a:r>
              <a:rPr lang="en-US" sz="1300" dirty="0" smtClean="0">
                <a:ea typeface="ＭＳ Ｐゴシック" charset="-128"/>
              </a:rPr>
              <a:t>Search is the where the data is customized for how you want to visualize your IT information. At search time, fields are extracted that can be used like database </a:t>
            </a:r>
            <a:r>
              <a:rPr lang="ja-JP" altLang="en-US" sz="1300" smtClean="0">
                <a:ea typeface="ＭＳ Ｐゴシック" charset="-128"/>
              </a:rPr>
              <a:t>‘</a:t>
            </a:r>
            <a:r>
              <a:rPr lang="en-US" altLang="ja-JP" sz="1300" dirty="0" smtClean="0">
                <a:ea typeface="ＭＳ Ｐゴシック" charset="-128"/>
              </a:rPr>
              <a:t>columns</a:t>
            </a:r>
            <a:r>
              <a:rPr lang="ja-JP" altLang="en-US" sz="1300" smtClean="0">
                <a:ea typeface="ＭＳ Ｐゴシック" charset="-128"/>
              </a:rPr>
              <a:t>’</a:t>
            </a:r>
            <a:r>
              <a:rPr lang="en-US" altLang="ja-JP" sz="1300" dirty="0" smtClean="0">
                <a:ea typeface="ＭＳ Ｐゴシック" charset="-128"/>
              </a:rPr>
              <a:t> to pivot data. If you don</a:t>
            </a:r>
            <a:r>
              <a:rPr lang="ja-JP" altLang="en-US" sz="1300" smtClean="0">
                <a:ea typeface="ＭＳ Ｐゴシック" charset="-128"/>
              </a:rPr>
              <a:t>’</a:t>
            </a:r>
            <a:r>
              <a:rPr lang="en-US" altLang="ja-JP" sz="1300" dirty="0" smtClean="0">
                <a:ea typeface="ＭＳ Ｐゴシック" charset="-128"/>
              </a:rPr>
              <a:t>t like the fields </a:t>
            </a:r>
            <a:r>
              <a:rPr lang="en-US" altLang="ja-JP" sz="1300" dirty="0" err="1" smtClean="0">
                <a:ea typeface="ＭＳ Ｐゴシック" charset="-128"/>
              </a:rPr>
              <a:t>Splunk</a:t>
            </a:r>
            <a:r>
              <a:rPr lang="en-US" altLang="ja-JP" sz="1300" dirty="0" smtClean="0">
                <a:ea typeface="ＭＳ Ｐゴシック" charset="-128"/>
              </a:rPr>
              <a:t> finds, define your own with the graphical field extractor. Then you can create relationships between the rows, using event types to name certain kinds of events for easy aggregation and searching, or define transactions that tie events from multiple systems together into a logical structure. With that limited and easy to create structure, you can find almost any data or pattern across </a:t>
            </a:r>
            <a:r>
              <a:rPr lang="en-US" altLang="ja-JP" sz="1300" dirty="0" err="1" smtClean="0">
                <a:ea typeface="ＭＳ Ｐゴシック" charset="-128"/>
              </a:rPr>
              <a:t>petabytes</a:t>
            </a:r>
            <a:r>
              <a:rPr lang="en-US" altLang="ja-JP" sz="1300" dirty="0" smtClean="0">
                <a:ea typeface="ＭＳ Ｐゴシック" charset="-128"/>
              </a:rPr>
              <a:t> of information directly from the web UI, without mastering SQL or statistical query languages. Best of all, it</a:t>
            </a:r>
            <a:r>
              <a:rPr lang="ja-JP" altLang="en-US" sz="1300" smtClean="0">
                <a:ea typeface="ＭＳ Ｐゴシック" charset="-128"/>
              </a:rPr>
              <a:t>’</a:t>
            </a:r>
            <a:r>
              <a:rPr lang="en-US" altLang="ja-JP" sz="1300" dirty="0" smtClean="0">
                <a:ea typeface="ＭＳ Ｐゴシック" charset="-128"/>
              </a:rPr>
              <a:t>s data your way. Don</a:t>
            </a:r>
            <a:r>
              <a:rPr lang="ja-JP" altLang="en-US" sz="1300" smtClean="0">
                <a:ea typeface="ＭＳ Ｐゴシック" charset="-128"/>
              </a:rPr>
              <a:t>’</a:t>
            </a:r>
            <a:r>
              <a:rPr lang="en-US" altLang="ja-JP" sz="1300" dirty="0" smtClean="0">
                <a:ea typeface="ＭＳ Ｐゴシック" charset="-128"/>
              </a:rPr>
              <a:t>t like your search, or your schema? Just re-write or delete it – the data is unchanged. Any user can pivot their lens onto the underlying data without affecting others – unless, of course, they choose to share their knowledge through apps and shared searches</a:t>
            </a:r>
            <a:r>
              <a:rPr lang="en-US" altLang="ja-JP" dirty="0" smtClean="0">
                <a:ea typeface="ＭＳ Ｐゴシック" charset="-128"/>
              </a:rPr>
              <a:t>. </a:t>
            </a:r>
            <a:endParaRPr lang="en-US" dirty="0" smtClean="0">
              <a:ea typeface="ＭＳ Ｐゴシック" charset="-128"/>
            </a:endParaRPr>
          </a:p>
          <a:p>
            <a:endParaRPr lang="en-US" dirty="0"/>
          </a:p>
        </p:txBody>
      </p:sp>
      <p:sp>
        <p:nvSpPr>
          <p:cNvPr id="4" name="Slide Number Placeholder 3"/>
          <p:cNvSpPr>
            <a:spLocks noGrp="1"/>
          </p:cNvSpPr>
          <p:nvPr>
            <p:ph type="sldNum" sz="quarter" idx="10"/>
          </p:nvPr>
        </p:nvSpPr>
        <p:spPr/>
        <p:txBody>
          <a:bodyPr/>
          <a:lstStyle/>
          <a:p>
            <a:fld id="{A3F07D8F-2101-4538-B4F2-6EE5F60E73D9}" type="slidenum">
              <a:rPr lang="en-US" smtClean="0"/>
              <a:pPr/>
              <a:t>20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3F07D8F-2101-4538-B4F2-6EE5F60E73D9}" type="slidenum">
              <a:rPr lang="en-US" smtClean="0">
                <a:solidFill>
                  <a:prstClr val="black"/>
                </a:solidFill>
                <a:latin typeface="Calibri"/>
              </a:rPr>
              <a:pPr/>
              <a:t>21</a:t>
            </a:fld>
            <a:endParaRPr lang="en-US">
              <a:solidFill>
                <a:prstClr val="black"/>
              </a:solidFill>
              <a:latin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smtClean="0"/>
          </a:p>
          <a:p>
            <a:r>
              <a:rPr lang="en-US" dirty="0" smtClean="0"/>
              <a:t>Splunk Search is very</a:t>
            </a:r>
            <a:r>
              <a:rPr lang="en-US" baseline="0" dirty="0" smtClean="0"/>
              <a:t> similar to Google search - applies for Machine Data.</a:t>
            </a:r>
          </a:p>
          <a:p>
            <a:r>
              <a:rPr lang="en-US" baseline="0" dirty="0" smtClean="0"/>
              <a:t>You want to find happiness, simply type happiness. </a:t>
            </a:r>
            <a:endParaRPr lang="en-US" dirty="0"/>
          </a:p>
        </p:txBody>
      </p:sp>
    </p:spTree>
    <p:extLst>
      <p:ext uri="{BB962C8B-B14F-4D97-AF65-F5344CB8AC3E}">
        <p14:creationId xmlns:p14="http://schemas.microsoft.com/office/powerpoint/2010/main" val="339518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xfrm>
            <a:off x="381000" y="685800"/>
            <a:ext cx="6096000" cy="3429000"/>
          </a:xfrm>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spcBef>
                <a:spcPct val="100000"/>
              </a:spcBef>
              <a:buFontTx/>
              <a:buNone/>
            </a:pPr>
            <a:r>
              <a:rPr lang="en-US" dirty="0" smtClean="0">
                <a:latin typeface="Myriad Pro" charset="0"/>
                <a:ea typeface="MS PGothic" charset="0"/>
                <a:cs typeface="Arial" charset="0"/>
              </a:rPr>
              <a:t>Splunk can look at the same data from many different angles. People from</a:t>
            </a:r>
            <a:r>
              <a:rPr lang="en-US" baseline="0" dirty="0" smtClean="0">
                <a:latin typeface="Myriad Pro" charset="0"/>
                <a:ea typeface="MS PGothic" charset="0"/>
                <a:cs typeface="Arial" charset="0"/>
              </a:rPr>
              <a:t> the</a:t>
            </a:r>
            <a:r>
              <a:rPr lang="en-US" dirty="0" smtClean="0">
                <a:latin typeface="Myriad Pro" charset="0"/>
                <a:ea typeface="MS PGothic" charset="0"/>
                <a:cs typeface="Arial" charset="0"/>
              </a:rPr>
              <a:t> IT Operations group, Application</a:t>
            </a:r>
            <a:r>
              <a:rPr lang="en-US" baseline="0" dirty="0" smtClean="0">
                <a:latin typeface="Myriad Pro" charset="0"/>
                <a:ea typeface="MS PGothic" charset="0"/>
                <a:cs typeface="Arial" charset="0"/>
              </a:rPr>
              <a:t> Management group, Security, Business Analytics, and Web Intelligence group, can all look at the same source data and derive different information / GUI from the same source.</a:t>
            </a:r>
            <a:endParaRPr lang="en-US" dirty="0">
              <a:latin typeface="Myriad Pro" charset="0"/>
              <a:ea typeface="MS PGothic" charset="0"/>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400" dirty="0" smtClean="0"/>
              <a:t>Platforms need to provide better interoperability. And for Hadoop users, we are providing just that. To help address common challenges deploying and running Hadoop. </a:t>
            </a:r>
          </a:p>
          <a:p>
            <a:r>
              <a:rPr lang="en-US" sz="1400" b="1" dirty="0" smtClean="0"/>
              <a:t>Splunk Hadoop Connect </a:t>
            </a:r>
            <a:r>
              <a:rPr lang="en-US" sz="1400" dirty="0" smtClean="0"/>
              <a:t>enables Hadoop users to leverage Splunk to reliably collect massive volumes of machine data. Analyze data in real-time, create visualizations, custom dashboards and protect data with secure role-based access. Then reliably deliver data to Hadoop for ongoing batch analytics. You can also index data stored in Hadoop because once in Splunk, your data’s available for rapid visualization, reporting, analysis and sharing.</a:t>
            </a:r>
          </a:p>
          <a:p>
            <a:r>
              <a:rPr lang="en-US" sz="1400" b="1" dirty="0" smtClean="0"/>
              <a:t>The Splunk App for </a:t>
            </a:r>
            <a:r>
              <a:rPr lang="en-US" sz="1400" b="1" dirty="0" err="1" smtClean="0"/>
              <a:t>HadoopOps</a:t>
            </a:r>
            <a:r>
              <a:rPr lang="en-US" sz="1400" b="1" dirty="0" smtClean="0"/>
              <a:t> </a:t>
            </a:r>
            <a:r>
              <a:rPr lang="en-US" sz="1400" dirty="0" smtClean="0"/>
              <a:t>extends what Splunk already does well - troubleshoot and monitor your Hadoop infrastructure. And because it's Splunk it doesn't stop with the Hadoop components, it includes everything. End-to-end. So you get a more complete view of your environment</a:t>
            </a:r>
          </a:p>
        </p:txBody>
      </p:sp>
      <p:sp>
        <p:nvSpPr>
          <p:cNvPr id="4" name="Slide Number Placeholder 3"/>
          <p:cNvSpPr>
            <a:spLocks noGrp="1"/>
          </p:cNvSpPr>
          <p:nvPr>
            <p:ph type="sldNum" sz="quarter" idx="10"/>
          </p:nvPr>
        </p:nvSpPr>
        <p:spPr/>
        <p:txBody>
          <a:bodyPr/>
          <a:lstStyle/>
          <a:p>
            <a:pPr>
              <a:defRPr/>
            </a:pPr>
            <a:fld id="{CA066C01-18BF-6F4D-9334-C915035FD91A}" type="slidenum">
              <a:rPr lang="en-US" smtClean="0"/>
              <a:pPr>
                <a:defRPr/>
              </a:pPr>
              <a:t>24</a:t>
            </a:fld>
            <a:endParaRPr lang="en-US"/>
          </a:p>
        </p:txBody>
      </p:sp>
    </p:spTree>
    <p:extLst>
      <p:ext uri="{BB962C8B-B14F-4D97-AF65-F5344CB8AC3E}">
        <p14:creationId xmlns:p14="http://schemas.microsoft.com/office/powerpoint/2010/main" val="40051941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Splunk Hadoop Connect has three main functions:</a:t>
            </a:r>
          </a:p>
          <a:p>
            <a:r>
              <a:rPr lang="en-US" sz="700" b="1" kern="1200" dirty="0" smtClean="0">
                <a:solidFill>
                  <a:schemeClr val="tx1"/>
                </a:solidFill>
                <a:effectLst/>
                <a:latin typeface="+mn-lt"/>
                <a:ea typeface="ＭＳ Ｐゴシック" charset="0"/>
                <a:cs typeface="ＭＳ Ｐゴシック" charset="0"/>
              </a:rPr>
              <a:t>Export events to </a:t>
            </a:r>
            <a:r>
              <a:rPr lang="en-US" sz="700" b="1" kern="1200" dirty="0" err="1" smtClean="0">
                <a:solidFill>
                  <a:schemeClr val="tx1"/>
                </a:solidFill>
                <a:effectLst/>
                <a:latin typeface="+mn-lt"/>
                <a:ea typeface="ＭＳ Ｐゴシック" charset="0"/>
                <a:cs typeface="ＭＳ Ｐゴシック" charset="0"/>
              </a:rPr>
              <a:t>Hadoop</a:t>
            </a:r>
            <a:r>
              <a:rPr lang="en-US" sz="700" b="1" kern="1200" dirty="0" smtClean="0">
                <a:solidFill>
                  <a:schemeClr val="tx1"/>
                </a:solidFill>
                <a:effectLst/>
                <a:latin typeface="+mn-lt"/>
                <a:ea typeface="ＭＳ Ｐゴシック" charset="0"/>
                <a:cs typeface="ＭＳ Ｐゴシック" charset="0"/>
              </a:rPr>
              <a:t> </a:t>
            </a:r>
            <a:r>
              <a:rPr lang="en-US" sz="700" kern="1200" dirty="0" smtClean="0">
                <a:solidFill>
                  <a:schemeClr val="tx1"/>
                </a:solidFill>
                <a:effectLst/>
                <a:latin typeface="+mn-lt"/>
                <a:ea typeface="ＭＳ Ｐゴシック" charset="0"/>
                <a:cs typeface="ＭＳ Ｐゴシック" charset="0"/>
              </a:rPr>
              <a:t>– Collect and index massive streams of machine data in real-time using Splunk. Search, analyze and visualize your data and provide secure dashboards to multiple users across your organization. Then send events in a reliable, predictable way to HDFS for archiving, further processing or additional batch analytics. Users have several options when exporting events. They can pre-process data in Splunk before exporting the results into </a:t>
            </a:r>
            <a:r>
              <a:rPr lang="en-US" sz="700" kern="1200" dirty="0" err="1" smtClean="0">
                <a:solidFill>
                  <a:schemeClr val="tx1"/>
                </a:solidFill>
                <a:effectLst/>
                <a:latin typeface="+mn-lt"/>
                <a:ea typeface="ＭＳ Ｐゴシック" charset="0"/>
                <a:cs typeface="ＭＳ Ｐゴシック" charset="0"/>
              </a:rPr>
              <a:t>Hadoop</a:t>
            </a:r>
            <a:r>
              <a:rPr lang="en-US" sz="700" kern="1200" dirty="0" smtClean="0">
                <a:solidFill>
                  <a:schemeClr val="tx1"/>
                </a:solidFill>
                <a:effectLst/>
                <a:latin typeface="+mn-lt"/>
                <a:ea typeface="ＭＳ Ｐゴシック" charset="0"/>
                <a:cs typeface="ＭＳ Ｐゴシック" charset="0"/>
              </a:rPr>
              <a:t>, or they can simply export raw events. For example, when processing Apache® web logs, you can limit the data export to just the client IP, session ID and the URL fields.</a:t>
            </a:r>
          </a:p>
          <a:p>
            <a:r>
              <a:rPr lang="en-US" sz="700" kern="1200" dirty="0" smtClean="0">
                <a:solidFill>
                  <a:schemeClr val="tx1"/>
                </a:solidFill>
                <a:effectLst/>
                <a:latin typeface="+mn-lt"/>
                <a:ea typeface="ＭＳ Ｐゴシック" charset="0"/>
                <a:cs typeface="ＭＳ Ｐゴシック" charset="0"/>
              </a:rPr>
              <a:t> </a:t>
            </a:r>
          </a:p>
          <a:p>
            <a:r>
              <a:rPr lang="en-US" sz="700" b="1" kern="1200" dirty="0" smtClean="0">
                <a:solidFill>
                  <a:schemeClr val="tx1"/>
                </a:solidFill>
                <a:effectLst/>
                <a:latin typeface="+mn-lt"/>
                <a:ea typeface="ＭＳ Ｐゴシック" charset="0"/>
                <a:cs typeface="ＭＳ Ｐゴシック" charset="0"/>
              </a:rPr>
              <a:t>Explore </a:t>
            </a:r>
            <a:r>
              <a:rPr lang="en-US" sz="700" b="1" kern="1200" dirty="0" err="1" smtClean="0">
                <a:solidFill>
                  <a:schemeClr val="tx1"/>
                </a:solidFill>
                <a:effectLst/>
                <a:latin typeface="+mn-lt"/>
                <a:ea typeface="ＭＳ Ｐゴシック" charset="0"/>
                <a:cs typeface="ＭＳ Ｐゴシック" charset="0"/>
              </a:rPr>
              <a:t>Hadoop</a:t>
            </a:r>
            <a:r>
              <a:rPr lang="en-US" sz="700" b="1" kern="1200" dirty="0" smtClean="0">
                <a:solidFill>
                  <a:schemeClr val="tx1"/>
                </a:solidFill>
                <a:effectLst/>
                <a:latin typeface="+mn-lt"/>
                <a:ea typeface="ＭＳ Ｐゴシック" charset="0"/>
                <a:cs typeface="ＭＳ Ｐゴシック" charset="0"/>
              </a:rPr>
              <a:t> directories and files</a:t>
            </a:r>
            <a:r>
              <a:rPr lang="en-US" sz="700" kern="1200" dirty="0" smtClean="0">
                <a:solidFill>
                  <a:schemeClr val="tx1"/>
                </a:solidFill>
                <a:effectLst/>
                <a:latin typeface="+mn-lt"/>
                <a:ea typeface="ＭＳ Ｐゴシック" charset="0"/>
                <a:cs typeface="ＭＳ Ｐゴシック" charset="0"/>
              </a:rPr>
              <a:t> – Browse and navigate HDFS directories and files from the Splunk </a:t>
            </a:r>
            <a:r>
              <a:rPr lang="en-US" sz="700" kern="1200" dirty="0" err="1" smtClean="0">
                <a:solidFill>
                  <a:schemeClr val="tx1"/>
                </a:solidFill>
                <a:effectLst/>
                <a:latin typeface="+mn-lt"/>
                <a:ea typeface="ＭＳ Ｐゴシック" charset="0"/>
                <a:cs typeface="ＭＳ Ｐゴシック" charset="0"/>
              </a:rPr>
              <a:t>Hadoop</a:t>
            </a:r>
            <a:r>
              <a:rPr lang="en-US" sz="700" kern="1200" dirty="0" smtClean="0">
                <a:solidFill>
                  <a:schemeClr val="tx1"/>
                </a:solidFill>
                <a:effectLst/>
                <a:latin typeface="+mn-lt"/>
                <a:ea typeface="ＭＳ Ｐゴシック" charset="0"/>
                <a:cs typeface="ＭＳ Ｐゴシック" charset="0"/>
              </a:rPr>
              <a:t> Connect user interface, before deciding to import data into Splunk. View directories, files names, permissions, sizes and dates of the last modification, all without having to open the actual files. Drill down into a set of directories, examine files and with a click of a button import and index data in Splunk.</a:t>
            </a:r>
          </a:p>
          <a:p>
            <a:r>
              <a:rPr lang="en-US" sz="700" kern="1200" dirty="0" smtClean="0">
                <a:solidFill>
                  <a:schemeClr val="tx1"/>
                </a:solidFill>
                <a:effectLst/>
                <a:latin typeface="+mn-lt"/>
                <a:ea typeface="ＭＳ Ｐゴシック" charset="0"/>
                <a:cs typeface="ＭＳ Ｐゴシック" charset="0"/>
              </a:rPr>
              <a:t> </a:t>
            </a:r>
          </a:p>
          <a:p>
            <a:r>
              <a:rPr lang="en-US" sz="700" b="1" kern="1200" dirty="0" smtClean="0">
                <a:solidFill>
                  <a:schemeClr val="tx1"/>
                </a:solidFill>
                <a:effectLst/>
                <a:latin typeface="+mn-lt"/>
                <a:ea typeface="ＭＳ Ｐゴシック" charset="0"/>
                <a:cs typeface="ＭＳ Ｐゴシック" charset="0"/>
              </a:rPr>
              <a:t>Import and Index </a:t>
            </a:r>
            <a:r>
              <a:rPr lang="en-US" sz="700" b="1" kern="1200" dirty="0" err="1" smtClean="0">
                <a:solidFill>
                  <a:schemeClr val="tx1"/>
                </a:solidFill>
                <a:effectLst/>
                <a:latin typeface="+mn-lt"/>
                <a:ea typeface="ＭＳ Ｐゴシック" charset="0"/>
                <a:cs typeface="ＭＳ Ｐゴシック" charset="0"/>
              </a:rPr>
              <a:t>Hadoop</a:t>
            </a:r>
            <a:r>
              <a:rPr lang="en-US" sz="700" b="1" kern="1200" dirty="0" smtClean="0">
                <a:solidFill>
                  <a:schemeClr val="tx1"/>
                </a:solidFill>
                <a:effectLst/>
                <a:latin typeface="+mn-lt"/>
                <a:ea typeface="ＭＳ Ｐゴシック" charset="0"/>
                <a:cs typeface="ＭＳ Ｐゴシック" charset="0"/>
              </a:rPr>
              <a:t> data in Splunk </a:t>
            </a:r>
            <a:r>
              <a:rPr lang="en-US" sz="700" kern="1200" dirty="0" smtClean="0">
                <a:solidFill>
                  <a:schemeClr val="tx1"/>
                </a:solidFill>
                <a:effectLst/>
                <a:latin typeface="+mn-lt"/>
                <a:ea typeface="ＭＳ Ｐゴシック" charset="0"/>
                <a:cs typeface="ＭＳ Ｐゴシック" charset="0"/>
              </a:rPr>
              <a:t>– Address </a:t>
            </a:r>
            <a:r>
              <a:rPr lang="en-US" sz="700" kern="1200" dirty="0" err="1" smtClean="0">
                <a:solidFill>
                  <a:schemeClr val="tx1"/>
                </a:solidFill>
                <a:effectLst/>
                <a:latin typeface="+mn-lt"/>
                <a:ea typeface="ＭＳ Ｐゴシック" charset="0"/>
                <a:cs typeface="ＭＳ Ｐゴシック" charset="0"/>
              </a:rPr>
              <a:t>Hadoop</a:t>
            </a:r>
            <a:r>
              <a:rPr lang="en-US" sz="700" kern="1200" dirty="0" smtClean="0">
                <a:solidFill>
                  <a:schemeClr val="tx1"/>
                </a:solidFill>
                <a:effectLst/>
                <a:latin typeface="+mn-lt"/>
                <a:ea typeface="ＭＳ Ｐゴシック" charset="0"/>
                <a:cs typeface="ＭＳ Ｐゴシック" charset="0"/>
              </a:rPr>
              <a:t> limitations, such as the lack of visualizations, limited support for user access controls, and the need for data scientists and specialists to analyze data or to write </a:t>
            </a:r>
            <a:r>
              <a:rPr lang="en-US" sz="700" kern="1200" dirty="0" err="1" smtClean="0">
                <a:solidFill>
                  <a:schemeClr val="tx1"/>
                </a:solidFill>
                <a:effectLst/>
                <a:latin typeface="+mn-lt"/>
                <a:ea typeface="ＭＳ Ｐゴシック" charset="0"/>
                <a:cs typeface="ＭＳ Ｐゴシック" charset="0"/>
              </a:rPr>
              <a:t>MapReduce</a:t>
            </a:r>
            <a:r>
              <a:rPr lang="en-US" sz="700" kern="1200" dirty="0" smtClean="0">
                <a:solidFill>
                  <a:schemeClr val="tx1"/>
                </a:solidFill>
                <a:effectLst/>
                <a:latin typeface="+mn-lt"/>
                <a:ea typeface="ＭＳ Ｐゴシック" charset="0"/>
                <a:cs typeface="ＭＳ Ｐゴシック" charset="0"/>
              </a:rPr>
              <a:t> code. Splunk </a:t>
            </a:r>
            <a:r>
              <a:rPr lang="en-US" sz="700" kern="1200" dirty="0" err="1" smtClean="0">
                <a:solidFill>
                  <a:schemeClr val="tx1"/>
                </a:solidFill>
                <a:effectLst/>
                <a:latin typeface="+mn-lt"/>
                <a:ea typeface="ＭＳ Ｐゴシック" charset="0"/>
                <a:cs typeface="ＭＳ Ｐゴシック" charset="0"/>
              </a:rPr>
              <a:t>Hadoop</a:t>
            </a:r>
            <a:r>
              <a:rPr lang="en-US" sz="700" kern="1200" dirty="0" smtClean="0">
                <a:solidFill>
                  <a:schemeClr val="tx1"/>
                </a:solidFill>
                <a:effectLst/>
                <a:latin typeface="+mn-lt"/>
                <a:ea typeface="ＭＳ Ｐゴシック" charset="0"/>
                <a:cs typeface="ＭＳ Ｐゴシック" charset="0"/>
              </a:rPr>
              <a:t> Connect detects any updated or new file in the HDFS directory, for example as a result of </a:t>
            </a:r>
            <a:r>
              <a:rPr lang="en-US" sz="700" kern="1200" dirty="0" err="1" smtClean="0">
                <a:solidFill>
                  <a:schemeClr val="tx1"/>
                </a:solidFill>
                <a:effectLst/>
                <a:latin typeface="+mn-lt"/>
                <a:ea typeface="ＭＳ Ｐゴシック" charset="0"/>
                <a:cs typeface="ＭＳ Ｐゴシック" charset="0"/>
              </a:rPr>
              <a:t>Sqoop</a:t>
            </a:r>
            <a:r>
              <a:rPr lang="en-US" sz="700" kern="1200" dirty="0" smtClean="0">
                <a:solidFill>
                  <a:schemeClr val="tx1"/>
                </a:solidFill>
                <a:effectLst/>
                <a:latin typeface="+mn-lt"/>
                <a:ea typeface="ＭＳ Ｐゴシック" charset="0"/>
                <a:cs typeface="ＭＳ Ｐゴシック" charset="0"/>
              </a:rPr>
              <a:t>, </a:t>
            </a:r>
            <a:r>
              <a:rPr lang="en-US" sz="700" kern="1200" dirty="0" err="1" smtClean="0">
                <a:solidFill>
                  <a:schemeClr val="tx1"/>
                </a:solidFill>
                <a:effectLst/>
                <a:latin typeface="+mn-lt"/>
                <a:ea typeface="ＭＳ Ｐゴシック" charset="0"/>
                <a:cs typeface="ＭＳ Ｐゴシック" charset="0"/>
              </a:rPr>
              <a:t>Hbase</a:t>
            </a:r>
            <a:r>
              <a:rPr lang="en-US" sz="700" kern="1200" dirty="0" smtClean="0">
                <a:solidFill>
                  <a:schemeClr val="tx1"/>
                </a:solidFill>
                <a:effectLst/>
                <a:latin typeface="+mn-lt"/>
                <a:ea typeface="ＭＳ Ｐゴシック" charset="0"/>
                <a:cs typeface="ＭＳ Ｐゴシック" charset="0"/>
              </a:rPr>
              <a:t> or </a:t>
            </a:r>
            <a:r>
              <a:rPr lang="en-US" sz="700" kern="1200" dirty="0" err="1" smtClean="0">
                <a:solidFill>
                  <a:schemeClr val="tx1"/>
                </a:solidFill>
                <a:effectLst/>
                <a:latin typeface="+mn-lt"/>
                <a:ea typeface="ＭＳ Ｐゴシック" charset="0"/>
                <a:cs typeface="ＭＳ Ｐゴシック" charset="0"/>
              </a:rPr>
              <a:t>Hadoop</a:t>
            </a:r>
            <a:r>
              <a:rPr lang="en-US" sz="700" kern="1200" dirty="0" smtClean="0">
                <a:solidFill>
                  <a:schemeClr val="tx1"/>
                </a:solidFill>
                <a:effectLst/>
                <a:latin typeface="+mn-lt"/>
                <a:ea typeface="ＭＳ Ｐゴシック" charset="0"/>
                <a:cs typeface="ＭＳ Ｐゴシック" charset="0"/>
              </a:rPr>
              <a:t> commands, and collects and indexes the data. Once in Splunk, your data is immediately available for searching, reporting, analysis and visualizations and protected by role-based access controls.</a:t>
            </a:r>
            <a:endParaRPr lang="en-US" sz="700" kern="1200" dirty="0">
              <a:solidFill>
                <a:schemeClr val="tx1"/>
              </a:solidFill>
              <a:effectLst/>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CA066C01-18BF-6F4D-9334-C915035FD91A}" type="slidenum">
              <a:rPr lang="en-US" smtClean="0"/>
              <a:pPr>
                <a:defRPr/>
              </a:pPr>
              <a:t>25</a:t>
            </a:fld>
            <a:endParaRPr lang="en-US"/>
          </a:p>
        </p:txBody>
      </p:sp>
    </p:spTree>
    <p:extLst>
      <p:ext uri="{BB962C8B-B14F-4D97-AF65-F5344CB8AC3E}">
        <p14:creationId xmlns:p14="http://schemas.microsoft.com/office/powerpoint/2010/main" val="3901194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800" i="1" dirty="0" smtClean="0"/>
              <a:t>What’s the overall problem Comcast is trying to solve with UDB and what are the challenges:</a:t>
            </a:r>
          </a:p>
          <a:p>
            <a:pPr algn="l"/>
            <a:r>
              <a:rPr lang="en-US" sz="800" i="1" dirty="0" smtClean="0"/>
              <a:t>Deluge of data – most of it in application logs</a:t>
            </a:r>
          </a:p>
          <a:p>
            <a:pPr algn="l"/>
            <a:r>
              <a:rPr lang="en-US" sz="800" i="1" dirty="0" smtClean="0"/>
              <a:t>Data is difficult to understand and in silos. </a:t>
            </a:r>
          </a:p>
        </p:txBody>
      </p:sp>
      <p:sp>
        <p:nvSpPr>
          <p:cNvPr id="4" name="Slide Number Placeholder 3"/>
          <p:cNvSpPr>
            <a:spLocks noGrp="1"/>
          </p:cNvSpPr>
          <p:nvPr>
            <p:ph type="sldNum" sz="quarter" idx="10"/>
          </p:nvPr>
        </p:nvSpPr>
        <p:spPr/>
        <p:txBody>
          <a:bodyPr/>
          <a:lstStyle/>
          <a:p>
            <a:pPr>
              <a:defRPr/>
            </a:pPr>
            <a:fld id="{CA066C01-18BF-6F4D-9334-C915035FD91A}" type="slidenum">
              <a:rPr lang="en-US" smtClean="0"/>
              <a:pPr>
                <a:defRPr/>
              </a:pPr>
              <a:t>5</a:t>
            </a:fld>
            <a:endParaRPr lang="en-US"/>
          </a:p>
        </p:txBody>
      </p:sp>
    </p:spTree>
    <p:extLst>
      <p:ext uri="{BB962C8B-B14F-4D97-AF65-F5344CB8AC3E}">
        <p14:creationId xmlns:p14="http://schemas.microsoft.com/office/powerpoint/2010/main" val="17774339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Splunk App for </a:t>
            </a:r>
            <a:r>
              <a:rPr lang="en-US" dirty="0" err="1" smtClean="0"/>
              <a:t>HadoopOps</a:t>
            </a:r>
            <a:r>
              <a:rPr lang="en-US" dirty="0" smtClean="0"/>
              <a:t> provides several specialized features to monitor Hadoop:</a:t>
            </a:r>
          </a:p>
          <a:p>
            <a:endParaRPr lang="en-US" dirty="0" smtClean="0"/>
          </a:p>
          <a:p>
            <a:r>
              <a:rPr lang="en-US" dirty="0" smtClean="0"/>
              <a:t>Monitoring Nodes on cluster – Display a complete view of all of the servers in the cluster. The monitoring allows Hadoop administrator a view into the health of the cluster, track disk usage, CPU, and RAM from one single view rather then opening multiple consoles for information. Cluster visualization can display a rack or a node specific failure.</a:t>
            </a:r>
          </a:p>
          <a:p>
            <a:endParaRPr lang="en-US" dirty="0" smtClean="0"/>
          </a:p>
          <a:p>
            <a:r>
              <a:rPr lang="en-US" dirty="0" smtClean="0"/>
              <a:t>Monitoring MapReduce jobs – Displays information on the Map and Reduce tasks. The information here delivers real-time as well as historical statistics as to how the individual tasks are operating and how they are working together. Information gathered here is used to troubleshoot MapReduce performance issues by comparing similar jobs and drilling from </a:t>
            </a:r>
            <a:r>
              <a:rPr lang="en-US" dirty="0" err="1" smtClean="0"/>
              <a:t>JobIDs</a:t>
            </a:r>
            <a:r>
              <a:rPr lang="en-US" dirty="0" smtClean="0"/>
              <a:t> to </a:t>
            </a:r>
            <a:r>
              <a:rPr lang="en-US" dirty="0" err="1" smtClean="0"/>
              <a:t>TaskIDs</a:t>
            </a:r>
            <a:r>
              <a:rPr lang="en-US" dirty="0" smtClean="0"/>
              <a:t>. Furthermore, it correlates between used core slots and MapReduce, and pinpoint the MapReduce attempts that are using them.  </a:t>
            </a:r>
          </a:p>
          <a:p>
            <a:endParaRPr lang="en-US" dirty="0" smtClean="0"/>
          </a:p>
          <a:p>
            <a:r>
              <a:rPr lang="en-US" dirty="0" smtClean="0"/>
              <a:t>Monitoring Hadoop Services – Displays information about the health of the Name node, Secondary Name node, and Data node. The services explore HDFS I/O, HDFS capacity per user, HDFS size, and well as the CPU and Memory of the HDFS daemons. Information here is used for monitoring the load and capacity, which can be used to justify hardware and software acquisitions.</a:t>
            </a:r>
          </a:p>
          <a:p>
            <a:endParaRPr lang="en-US" dirty="0" smtClean="0"/>
          </a:p>
          <a:p>
            <a:r>
              <a:rPr lang="en-US" dirty="0" smtClean="0"/>
              <a:t>View Hadoop Configuration – Displays information about the configuration of each node and each daemon in the Hadoop cluster. Hadoop is highly dependent on the hardware and network it uses. Therefore, any changes made to the Hadoop configurations can create service disruption. The information indexed by Splunk allows Hadoop Administrators to view configurations from HDFS, MapReduce, and the entire surrounding environment, which can lead to producing faster resolution times.</a:t>
            </a:r>
          </a:p>
          <a:p>
            <a:endParaRPr lang="en-US" dirty="0" smtClean="0"/>
          </a:p>
          <a:p>
            <a:r>
              <a:rPr lang="en-US" dirty="0" smtClean="0"/>
              <a:t>Search Logs – Splunk distributed search and indexing allows for real-time display of information from all Hadoop, Linux, Database, and Network log files to further enhance the end-to-end debugging of issues.</a:t>
            </a:r>
          </a:p>
          <a:p>
            <a:endParaRPr lang="en-US" dirty="0" smtClean="0"/>
          </a:p>
          <a:p>
            <a:r>
              <a:rPr lang="en-US" dirty="0" smtClean="0"/>
              <a:t>Headlines and Alerts Notifications – Splunk allows for alerts that can be trigger based on a single event as well as a group of events. Per-result Alerting allows users a granular control over the notifications received when one of the Hadoop nodes, MapReduce tasks, or HDFS daemon is failing.</a:t>
            </a:r>
          </a:p>
        </p:txBody>
      </p:sp>
      <p:sp>
        <p:nvSpPr>
          <p:cNvPr id="4" name="Slide Number Placeholder 3"/>
          <p:cNvSpPr>
            <a:spLocks noGrp="1"/>
          </p:cNvSpPr>
          <p:nvPr>
            <p:ph type="sldNum" sz="quarter" idx="10"/>
          </p:nvPr>
        </p:nvSpPr>
        <p:spPr/>
        <p:txBody>
          <a:bodyPr/>
          <a:lstStyle/>
          <a:p>
            <a:pPr>
              <a:defRPr/>
            </a:pPr>
            <a:fld id="{CA066C01-18BF-6F4D-9334-C915035FD91A}" type="slidenum">
              <a:rPr lang="en-US" smtClean="0"/>
              <a:pPr>
                <a:defRPr/>
              </a:pPr>
              <a:t>26</a:t>
            </a:fld>
            <a:endParaRPr lang="en-US"/>
          </a:p>
        </p:txBody>
      </p:sp>
    </p:spTree>
    <p:extLst>
      <p:ext uri="{BB962C8B-B14F-4D97-AF65-F5344CB8AC3E}">
        <p14:creationId xmlns:p14="http://schemas.microsoft.com/office/powerpoint/2010/main" val="21784033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F07D8F-2101-4538-B4F2-6EE5F60E73D9}" type="slidenum">
              <a:rPr lang="en-US" smtClean="0"/>
              <a:pPr/>
              <a:t>27</a:t>
            </a:fld>
            <a:endParaRPr lang="en-US"/>
          </a:p>
        </p:txBody>
      </p:sp>
    </p:spTree>
    <p:extLst>
      <p:ext uri="{BB962C8B-B14F-4D97-AF65-F5344CB8AC3E}">
        <p14:creationId xmlns:p14="http://schemas.microsoft.com/office/powerpoint/2010/main" val="29918854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Content</a:t>
            </a:r>
            <a:r>
              <a:rPr lang="en-US" baseline="0" dirty="0" smtClean="0"/>
              <a:t> Management Team supports receiving, ingesting, delivery to the Libraries, Metadata content and End User Menu and Experience  </a:t>
            </a:r>
          </a:p>
          <a:p>
            <a:r>
              <a:rPr lang="en-US" baseline="0" dirty="0" smtClean="0"/>
              <a:t>Before </a:t>
            </a:r>
            <a:r>
              <a:rPr lang="en-US" baseline="0" dirty="0" err="1" smtClean="0"/>
              <a:t>Splunk</a:t>
            </a:r>
            <a:r>
              <a:rPr lang="en-US" baseline="0" dirty="0" smtClean="0"/>
              <a:t> problems were identified and reported by the customer.</a:t>
            </a:r>
          </a:p>
          <a:p>
            <a:r>
              <a:rPr lang="en-US" baseline="0" dirty="0" smtClean="0"/>
              <a:t>With </a:t>
            </a:r>
            <a:r>
              <a:rPr lang="en-US" baseline="0" dirty="0" err="1" smtClean="0"/>
              <a:t>Splunk</a:t>
            </a:r>
            <a:r>
              <a:rPr lang="en-US" baseline="0" dirty="0" smtClean="0"/>
              <a:t> we monitor each step in the process. </a:t>
            </a:r>
          </a:p>
          <a:p>
            <a:endParaRPr lang="en-US" baseline="0" dirty="0" smtClean="0"/>
          </a:p>
          <a:p>
            <a:r>
              <a:rPr lang="en-US" baseline="0" dirty="0" smtClean="0"/>
              <a:t>Content providers are allowed only so many errors every month. </a:t>
            </a:r>
          </a:p>
          <a:p>
            <a:r>
              <a:rPr lang="en-US" baseline="0" dirty="0" smtClean="0"/>
              <a:t>Before </a:t>
            </a:r>
            <a:r>
              <a:rPr lang="en-US" baseline="0" dirty="0" err="1" smtClean="0"/>
              <a:t>Splunk</a:t>
            </a:r>
            <a:r>
              <a:rPr lang="en-US" baseline="0" dirty="0" smtClean="0"/>
              <a:t> they reported to us the number of errors</a:t>
            </a:r>
          </a:p>
          <a:p>
            <a:r>
              <a:rPr lang="en-US" baseline="0" dirty="0" smtClean="0"/>
              <a:t>With </a:t>
            </a:r>
            <a:r>
              <a:rPr lang="en-US" baseline="0" dirty="0" err="1" smtClean="0"/>
              <a:t>Splunk</a:t>
            </a:r>
            <a:r>
              <a:rPr lang="en-US" baseline="0" dirty="0" smtClean="0"/>
              <a:t> we report to them. Not just the count but what each error was , when it was, and what the impact is. We also get checks back for missing the contracts. </a:t>
            </a:r>
          </a:p>
          <a:p>
            <a:r>
              <a:rPr lang="en-US" baseline="0" dirty="0" smtClean="0"/>
              <a:t>Once </a:t>
            </a:r>
            <a:r>
              <a:rPr lang="en-US" baseline="0" dirty="0" err="1" smtClean="0"/>
              <a:t>Splunk</a:t>
            </a:r>
            <a:r>
              <a:rPr lang="en-US" baseline="0" dirty="0" smtClean="0"/>
              <a:t> can watch video we will even catch tiled videos.</a:t>
            </a:r>
          </a:p>
        </p:txBody>
      </p:sp>
      <p:sp>
        <p:nvSpPr>
          <p:cNvPr id="4" name="Slide Number Placeholder 3"/>
          <p:cNvSpPr>
            <a:spLocks noGrp="1"/>
          </p:cNvSpPr>
          <p:nvPr>
            <p:ph type="sldNum" sz="quarter" idx="10"/>
          </p:nvPr>
        </p:nvSpPr>
        <p:spPr/>
        <p:txBody>
          <a:bodyPr/>
          <a:lstStyle/>
          <a:p>
            <a:fld id="{55C7C2DE-9025-3A47-995D-B3B3049FBBB5}" type="slidenum">
              <a:rPr lang="en-US" smtClean="0"/>
              <a:t>29</a:t>
            </a:fld>
            <a:endParaRPr lang="en-US"/>
          </a:p>
        </p:txBody>
      </p:sp>
    </p:spTree>
    <p:extLst>
      <p:ext uri="{BB962C8B-B14F-4D97-AF65-F5344CB8AC3E}">
        <p14:creationId xmlns:p14="http://schemas.microsoft.com/office/powerpoint/2010/main" val="3340734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Xbox. Real-time watch lists ,  bug reporting , through put</a:t>
            </a:r>
            <a:r>
              <a:rPr lang="en-US" baseline="0" dirty="0" smtClean="0"/>
              <a:t> and performance </a:t>
            </a:r>
            <a:endParaRPr lang="en-US" dirty="0" smtClean="0"/>
          </a:p>
          <a:p>
            <a:endParaRPr lang="en-US" dirty="0"/>
          </a:p>
        </p:txBody>
      </p:sp>
      <p:sp>
        <p:nvSpPr>
          <p:cNvPr id="4" name="Slide Number Placeholder 3"/>
          <p:cNvSpPr>
            <a:spLocks noGrp="1"/>
          </p:cNvSpPr>
          <p:nvPr>
            <p:ph type="sldNum" sz="quarter" idx="10"/>
          </p:nvPr>
        </p:nvSpPr>
        <p:spPr/>
        <p:txBody>
          <a:bodyPr/>
          <a:lstStyle/>
          <a:p>
            <a:fld id="{55C7C2DE-9025-3A47-995D-B3B3049FBBB5}" type="slidenum">
              <a:rPr lang="en-US" smtClean="0"/>
              <a:t>30</a:t>
            </a:fld>
            <a:endParaRPr lang="en-US"/>
          </a:p>
        </p:txBody>
      </p:sp>
    </p:spTree>
    <p:extLst>
      <p:ext uri="{BB962C8B-B14F-4D97-AF65-F5344CB8AC3E}">
        <p14:creationId xmlns:p14="http://schemas.microsoft.com/office/powerpoint/2010/main" val="14218893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F07D8F-2101-4538-B4F2-6EE5F60E73D9}" type="slidenum">
              <a:rPr lang="en-US" smtClean="0"/>
              <a:pPr/>
              <a:t>32</a:t>
            </a:fld>
            <a:endParaRPr lang="en-US"/>
          </a:p>
        </p:txBody>
      </p:sp>
    </p:spTree>
    <p:extLst>
      <p:ext uri="{BB962C8B-B14F-4D97-AF65-F5344CB8AC3E}">
        <p14:creationId xmlns:p14="http://schemas.microsoft.com/office/powerpoint/2010/main" val="2991885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fld id="{A3F07D8F-2101-4538-B4F2-6EE5F60E73D9}" type="slidenum">
              <a:rPr lang="en-US" smtClean="0"/>
              <a:pPr/>
              <a:t>7</a:t>
            </a:fld>
            <a:endParaRPr lang="en-US"/>
          </a:p>
        </p:txBody>
      </p:sp>
    </p:spTree>
    <p:extLst>
      <p:ext uri="{BB962C8B-B14F-4D97-AF65-F5344CB8AC3E}">
        <p14:creationId xmlns:p14="http://schemas.microsoft.com/office/powerpoint/2010/main" val="4137473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fld id="{A3F07D8F-2101-4538-B4F2-6EE5F60E73D9}" type="slidenum">
              <a:rPr lang="en-US" smtClean="0"/>
              <a:pPr/>
              <a:t>8</a:t>
            </a:fld>
            <a:endParaRPr lang="en-US"/>
          </a:p>
        </p:txBody>
      </p:sp>
    </p:spTree>
    <p:extLst>
      <p:ext uri="{BB962C8B-B14F-4D97-AF65-F5344CB8AC3E}">
        <p14:creationId xmlns:p14="http://schemas.microsoft.com/office/powerpoint/2010/main" val="4137473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20000"/>
          </a:bodyPr>
          <a:lstStyle/>
          <a:p>
            <a:pPr marL="0" indent="0">
              <a:buFont typeface="Arial"/>
              <a:buNone/>
            </a:pPr>
            <a:r>
              <a:rPr lang="en-US" b="0" baseline="0" dirty="0" smtClean="0"/>
              <a:t>let’s examine for a second, one of the fastest growing, most complex and most valuable segments of big data – machine data. All the webservers, applications, network devices – all of the technology infrastructure running your enterprise – generates massive streams of data, in an array of unpredictable formats that are difficult to process and analyze by traditional methods or in a timely manner.  </a:t>
            </a:r>
          </a:p>
          <a:p>
            <a:pPr marL="0" indent="0">
              <a:buFont typeface="Arial"/>
              <a:buNone/>
            </a:pPr>
            <a:endParaRPr lang="en-US" b="0" baseline="0" dirty="0" smtClean="0"/>
          </a:p>
          <a:p>
            <a:pPr marL="0" indent="0">
              <a:buFont typeface="Arial"/>
              <a:buNone/>
            </a:pPr>
            <a:r>
              <a:rPr lang="en-US" b="0" baseline="0" dirty="0" smtClean="0"/>
              <a:t>Why is this “machine data” valuable? Because it contains a trace - a categorical record - of user behavior, cyber-security risks, application behavior, service levels, fraudulent activity and customer experience.</a:t>
            </a:r>
          </a:p>
          <a:p>
            <a:pPr marL="0" indent="0">
              <a:buFont typeface="Arial"/>
              <a:buNone/>
            </a:pPr>
            <a:endParaRPr lang="en-US" b="0" baseline="0" dirty="0" smtClean="0"/>
          </a:p>
          <a:p>
            <a:pPr marL="0" indent="0">
              <a:buFont typeface="Arial"/>
              <a:buNone/>
            </a:pPr>
            <a:r>
              <a:rPr lang="en-US" b="0" baseline="0" dirty="0" smtClean="0"/>
              <a:t>For Splunk the last two </a:t>
            </a:r>
            <a:r>
              <a:rPr lang="en-US" b="0" baseline="0" dirty="0" err="1" smtClean="0"/>
              <a:t>Vs</a:t>
            </a:r>
            <a:r>
              <a:rPr lang="en-US" b="0" baseline="0" dirty="0" smtClean="0"/>
              <a:t> are very important. Variety of data + Variability of data (change in format. For example, new fields are added to the log file)</a:t>
            </a:r>
          </a:p>
        </p:txBody>
      </p:sp>
      <p:sp>
        <p:nvSpPr>
          <p:cNvPr id="4" name="Slide Number Placeholder 3"/>
          <p:cNvSpPr>
            <a:spLocks noGrp="1"/>
          </p:cNvSpPr>
          <p:nvPr>
            <p:ph type="sldNum" sz="quarter" idx="10"/>
          </p:nvPr>
        </p:nvSpPr>
        <p:spPr/>
        <p:txBody>
          <a:bodyPr/>
          <a:lstStyle/>
          <a:p>
            <a:fld id="{A3F07D8F-2101-4538-B4F2-6EE5F60E73D9}" type="slidenum">
              <a:rPr lang="en-US" smtClean="0"/>
              <a:pPr/>
              <a:t>10</a:t>
            </a:fld>
            <a:endParaRPr lang="en-US"/>
          </a:p>
        </p:txBody>
      </p:sp>
    </p:spTree>
    <p:extLst>
      <p:ext uri="{BB962C8B-B14F-4D97-AF65-F5344CB8AC3E}">
        <p14:creationId xmlns:p14="http://schemas.microsoft.com/office/powerpoint/2010/main" val="4251023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512763" rtl="0" eaLnBrk="1" fontAlgn="base" latinLnBrk="0" hangingPunct="1">
              <a:lnSpc>
                <a:spcPct val="100000"/>
              </a:lnSpc>
              <a:spcBef>
                <a:spcPct val="30000"/>
              </a:spcBef>
              <a:spcAft>
                <a:spcPct val="0"/>
              </a:spcAft>
              <a:buClrTx/>
              <a:buSzTx/>
              <a:buFontTx/>
              <a:buNone/>
              <a:tabLst/>
              <a:defRPr/>
            </a:pPr>
            <a:r>
              <a:rPr lang="en-US" b="0" baseline="0" dirty="0" smtClean="0"/>
              <a:t>Why is this “machine data” valuable? Because it contains a trace - a categorical record - of user behavior, cyber-security risks, application behavior, service levels, fraudulent activity and customer experience.</a:t>
            </a:r>
          </a:p>
          <a:p>
            <a:endParaRPr lang="en-US" dirty="0" smtClean="0"/>
          </a:p>
          <a:p>
            <a:r>
              <a:rPr lang="en-US" dirty="0" smtClean="0"/>
              <a:t>Order Processing</a:t>
            </a:r>
            <a:r>
              <a:rPr lang="en-US" baseline="0" dirty="0" smtClean="0"/>
              <a:t> = Order of a product</a:t>
            </a:r>
            <a:endParaRPr lang="en-US" dirty="0" smtClean="0"/>
          </a:p>
          <a:p>
            <a:r>
              <a:rPr lang="en-US" dirty="0" smtClean="0"/>
              <a:t>Middleware Error = </a:t>
            </a:r>
            <a:r>
              <a:rPr lang="en-US" dirty="0" err="1" smtClean="0"/>
              <a:t>WebLogic</a:t>
            </a:r>
            <a:r>
              <a:rPr lang="en-US" dirty="0" smtClean="0"/>
              <a:t> Application Server error</a:t>
            </a:r>
          </a:p>
          <a:p>
            <a:r>
              <a:rPr lang="en-US" dirty="0" smtClean="0"/>
              <a:t>Care IVR = Telephone call to</a:t>
            </a:r>
            <a:r>
              <a:rPr lang="en-US" baseline="0" dirty="0" smtClean="0"/>
              <a:t> complain about the error</a:t>
            </a:r>
            <a:endParaRPr lang="en-US" dirty="0" smtClean="0"/>
          </a:p>
          <a:p>
            <a:r>
              <a:rPr lang="en-US" dirty="0" smtClean="0"/>
              <a:t>Twitter = Comments on the</a:t>
            </a:r>
            <a:r>
              <a:rPr lang="en-US" baseline="0" dirty="0" smtClean="0"/>
              <a:t> bad</a:t>
            </a:r>
            <a:r>
              <a:rPr lang="en-US" dirty="0" smtClean="0"/>
              <a:t> experience</a:t>
            </a:r>
            <a:r>
              <a:rPr lang="en-US" baseline="0" dirty="0" smtClean="0"/>
              <a:t> </a:t>
            </a:r>
          </a:p>
          <a:p>
            <a:endParaRPr lang="en-US" baseline="0" dirty="0" smtClean="0"/>
          </a:p>
          <a:p>
            <a:pPr marL="0" marR="0" indent="0" algn="l" defTabSz="512763" rtl="0" eaLnBrk="1" fontAlgn="base" latinLnBrk="0" hangingPunct="1">
              <a:lnSpc>
                <a:spcPct val="100000"/>
              </a:lnSpc>
              <a:spcBef>
                <a:spcPct val="30000"/>
              </a:spcBef>
              <a:spcAft>
                <a:spcPct val="0"/>
              </a:spcAft>
              <a:buClrTx/>
              <a:buSzTx/>
              <a:buFontTx/>
              <a:buNone/>
              <a:tabLst/>
              <a:defRPr/>
            </a:pPr>
            <a:r>
              <a:rPr lang="en-US" baseline="0" dirty="0" smtClean="0"/>
              <a:t>This information is very hard and time consuming effort to parse the data for a database consumption. The reason it is very hard to normalize this data is because of the last two </a:t>
            </a:r>
            <a:r>
              <a:rPr lang="en-US" baseline="0" dirty="0" err="1" smtClean="0"/>
              <a:t>Vs</a:t>
            </a:r>
            <a:r>
              <a:rPr lang="en-US" baseline="0" dirty="0" smtClean="0"/>
              <a:t> = </a:t>
            </a:r>
            <a:r>
              <a:rPr lang="en-US" b="0" baseline="0" dirty="0" smtClean="0"/>
              <a:t>Variety of data + Variability of data (change in format. For example, new fields are added to the log file)</a:t>
            </a:r>
          </a:p>
          <a:p>
            <a:endParaRPr lang="en-US" dirty="0"/>
          </a:p>
        </p:txBody>
      </p:sp>
      <p:sp>
        <p:nvSpPr>
          <p:cNvPr id="4" name="Slide Number Placeholder 3"/>
          <p:cNvSpPr>
            <a:spLocks noGrp="1"/>
          </p:cNvSpPr>
          <p:nvPr>
            <p:ph type="sldNum" sz="quarter" idx="10"/>
          </p:nvPr>
        </p:nvSpPr>
        <p:spPr/>
        <p:txBody>
          <a:bodyPr/>
          <a:lstStyle/>
          <a:p>
            <a:pPr>
              <a:defRPr/>
            </a:pPr>
            <a:fld id="{CA066C01-18BF-6F4D-9334-C915035FD91A}" type="slidenum">
              <a:rPr lang="en-US" smtClean="0"/>
              <a:pPr>
                <a:defRPr/>
              </a:pPr>
              <a:t>11</a:t>
            </a:fld>
            <a:endParaRPr lang="en-US"/>
          </a:p>
        </p:txBody>
      </p:sp>
    </p:spTree>
    <p:extLst>
      <p:ext uri="{BB962C8B-B14F-4D97-AF65-F5344CB8AC3E}">
        <p14:creationId xmlns:p14="http://schemas.microsoft.com/office/powerpoint/2010/main" val="1680222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Example of a Customer ID that Splunk can correlate between the:</a:t>
            </a:r>
          </a:p>
          <a:p>
            <a:r>
              <a:rPr lang="en-US" dirty="0" smtClean="0"/>
              <a:t>Order Processing -&gt; Application</a:t>
            </a:r>
            <a:r>
              <a:rPr lang="en-US" baseline="0" dirty="0" smtClean="0"/>
              <a:t> Server Error -&gt; Customer calling to complain about the issue -&gt; Twitter record that the customer gave up on waiting </a:t>
            </a:r>
          </a:p>
          <a:p>
            <a:endParaRPr lang="en-US" dirty="0"/>
          </a:p>
        </p:txBody>
      </p:sp>
      <p:sp>
        <p:nvSpPr>
          <p:cNvPr id="4" name="Slide Number Placeholder 3"/>
          <p:cNvSpPr>
            <a:spLocks noGrp="1"/>
          </p:cNvSpPr>
          <p:nvPr>
            <p:ph type="sldNum" sz="quarter" idx="10"/>
          </p:nvPr>
        </p:nvSpPr>
        <p:spPr/>
        <p:txBody>
          <a:bodyPr/>
          <a:lstStyle/>
          <a:p>
            <a:pPr>
              <a:defRPr/>
            </a:pPr>
            <a:fld id="{CA066C01-18BF-6F4D-9334-C915035FD91A}" type="slidenum">
              <a:rPr lang="en-US" smtClean="0"/>
              <a:pPr>
                <a:defRPr/>
              </a:pPr>
              <a:t>12</a:t>
            </a:fld>
            <a:endParaRPr lang="en-US"/>
          </a:p>
        </p:txBody>
      </p:sp>
    </p:spTree>
    <p:extLst>
      <p:ext uri="{BB962C8B-B14F-4D97-AF65-F5344CB8AC3E}">
        <p14:creationId xmlns:p14="http://schemas.microsoft.com/office/powerpoint/2010/main" val="692598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Splunk is the</a:t>
            </a:r>
            <a:r>
              <a:rPr lang="en-US" baseline="0" dirty="0" smtClean="0"/>
              <a:t> platform for machine data.</a:t>
            </a:r>
          </a:p>
          <a:p>
            <a:r>
              <a:rPr lang="en-US" dirty="0" smtClean="0"/>
              <a:t>Optimized for real-time, low latency and interactivity</a:t>
            </a:r>
          </a:p>
          <a:p>
            <a:r>
              <a:rPr lang="en-US" sz="700" b="1" kern="1200" dirty="0" smtClean="0">
                <a:solidFill>
                  <a:schemeClr val="tx1"/>
                </a:solidFill>
                <a:latin typeface="+mn-lt"/>
                <a:ea typeface="ＭＳ Ｐゴシック" charset="0"/>
                <a:cs typeface="ＭＳ Ｐゴシック" charset="0"/>
              </a:rPr>
              <a:t>Splunk is the </a:t>
            </a:r>
            <a:r>
              <a:rPr lang="en-US" sz="700" b="1" u="sng" kern="1200" dirty="0" smtClean="0">
                <a:solidFill>
                  <a:schemeClr val="tx1"/>
                </a:solidFill>
                <a:latin typeface="+mn-lt"/>
                <a:ea typeface="ＭＳ Ｐゴシック" charset="0"/>
                <a:cs typeface="ＭＳ Ｐゴシック" charset="0"/>
              </a:rPr>
              <a:t>platform for machine data.</a:t>
            </a:r>
            <a:endParaRPr lang="en-US" sz="700" b="0" u="sng" kern="1200" dirty="0" smtClean="0">
              <a:solidFill>
                <a:schemeClr val="tx1"/>
              </a:solidFill>
              <a:latin typeface="+mn-lt"/>
              <a:ea typeface="ＭＳ Ｐゴシック" charset="0"/>
              <a:cs typeface="ＭＳ Ｐゴシック" charset="0"/>
            </a:endParaRPr>
          </a:p>
          <a:p>
            <a:r>
              <a:rPr lang="en-US" sz="700" b="0" u="sng" kern="1200" dirty="0" smtClean="0">
                <a:solidFill>
                  <a:schemeClr val="tx1"/>
                </a:solidFill>
                <a:latin typeface="+mn-lt"/>
                <a:ea typeface="ＭＳ Ｐゴシック" charset="0"/>
                <a:cs typeface="ＭＳ Ｐゴシック" charset="0"/>
              </a:rPr>
              <a:t>It reliably collects and indexes all the streaming data from IT systems and technology devices in real-time - tens of thousands of sources in unpredictable formats and types.</a:t>
            </a:r>
          </a:p>
          <a:p>
            <a:r>
              <a:rPr lang="en-US" sz="700" b="0" u="sng" kern="1200" dirty="0" smtClean="0">
                <a:solidFill>
                  <a:schemeClr val="tx1"/>
                </a:solidFill>
                <a:latin typeface="+mn-lt"/>
                <a:ea typeface="ＭＳ Ｐゴシック" charset="0"/>
                <a:cs typeface="ＭＳ Ｐゴシック" charset="0"/>
              </a:rPr>
              <a:t>The Splunk platform indexes the data, making it available for searching, monitoring, analysis and visualizations.</a:t>
            </a:r>
          </a:p>
          <a:p>
            <a:r>
              <a:rPr lang="en-US" sz="700" b="0" u="sng" kern="1200" dirty="0" smtClean="0">
                <a:solidFill>
                  <a:schemeClr val="tx1"/>
                </a:solidFill>
                <a:latin typeface="+mn-lt"/>
                <a:ea typeface="ＭＳ Ｐゴシック" charset="0"/>
                <a:cs typeface="ＭＳ Ｐゴシック" charset="0"/>
              </a:rPr>
              <a:t>It enables you to interact with your data. Gain </a:t>
            </a:r>
            <a:r>
              <a:rPr lang="en-US" sz="700" b="1" u="sng" kern="1200" dirty="0" smtClean="0">
                <a:solidFill>
                  <a:schemeClr val="tx1"/>
                </a:solidFill>
                <a:latin typeface="+mn-lt"/>
                <a:ea typeface="ＭＳ Ｐゴシック" charset="0"/>
                <a:cs typeface="ＭＳ Ｐゴシック" charset="0"/>
              </a:rPr>
              <a:t>operational intelligence</a:t>
            </a:r>
            <a:r>
              <a:rPr lang="en-US" sz="700" b="0" u="sng" kern="1200" dirty="0" smtClean="0">
                <a:solidFill>
                  <a:schemeClr val="tx1"/>
                </a:solidFill>
                <a:latin typeface="+mn-lt"/>
                <a:ea typeface="ＭＳ Ｐゴシック" charset="0"/>
                <a:cs typeface="ＭＳ Ｐゴシック" charset="0"/>
              </a:rPr>
              <a:t> from your data.</a:t>
            </a:r>
          </a:p>
          <a:p>
            <a:r>
              <a:rPr lang="en-US" sz="700" b="0" u="sng" kern="1200" dirty="0" smtClean="0">
                <a:solidFill>
                  <a:schemeClr val="tx1"/>
                </a:solidFill>
                <a:latin typeface="+mn-lt"/>
                <a:ea typeface="ＭＳ Ｐゴシック" charset="0"/>
                <a:cs typeface="ＭＳ Ｐゴシック" charset="0"/>
              </a:rPr>
              <a:t>1. Find and fix problems dramatically faster</a:t>
            </a:r>
          </a:p>
          <a:p>
            <a:r>
              <a:rPr lang="en-US" sz="700" b="0" u="sng" kern="1200" dirty="0" smtClean="0">
                <a:solidFill>
                  <a:schemeClr val="tx1"/>
                </a:solidFill>
                <a:latin typeface="+mn-lt"/>
                <a:ea typeface="ＭＳ Ｐゴシック" charset="0"/>
                <a:cs typeface="ＭＳ Ｐゴシック" charset="0"/>
              </a:rPr>
              <a:t>2. Automatically monitor to identify issues, problems and attacks</a:t>
            </a:r>
          </a:p>
          <a:p>
            <a:r>
              <a:rPr lang="en-US" sz="700" b="0" u="sng" kern="1200" dirty="0" smtClean="0">
                <a:solidFill>
                  <a:schemeClr val="tx1"/>
                </a:solidFill>
                <a:latin typeface="+mn-lt"/>
                <a:ea typeface="ＭＳ Ｐゴシック" charset="0"/>
                <a:cs typeface="ＭＳ Ｐゴシック" charset="0"/>
              </a:rPr>
              <a:t>3. Gain end-to-end visibility to track and deliver on IT KPIs and make better-informed IT decisions</a:t>
            </a:r>
          </a:p>
          <a:p>
            <a:r>
              <a:rPr lang="en-US" sz="700" b="0" u="sng" kern="1200" dirty="0" smtClean="0">
                <a:solidFill>
                  <a:schemeClr val="tx1"/>
                </a:solidFill>
                <a:latin typeface="+mn-lt"/>
                <a:ea typeface="ＭＳ Ｐゴシック" charset="0"/>
                <a:cs typeface="ＭＳ Ｐゴシック" charset="0"/>
              </a:rPr>
              <a:t>4. Gain real-time insight from operational data to make better-informed business decisions</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A066C01-18BF-6F4D-9334-C915035FD91A}" type="slidenum">
              <a:rPr lang="en-US" smtClean="0"/>
              <a:pPr>
                <a:defRPr/>
              </a:pPr>
              <a:t>13</a:t>
            </a:fld>
            <a:endParaRPr lang="en-US"/>
          </a:p>
        </p:txBody>
      </p:sp>
    </p:spTree>
    <p:extLst>
      <p:ext uri="{BB962C8B-B14F-4D97-AF65-F5344CB8AC3E}">
        <p14:creationId xmlns:p14="http://schemas.microsoft.com/office/powerpoint/2010/main" val="3248709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343400"/>
            <a:ext cx="5486400" cy="4800600"/>
          </a:xfrm>
        </p:spPr>
        <p:txBody>
          <a:bodyPr>
            <a:noAutofit/>
          </a:bodyPr>
          <a:lstStyle/>
          <a:p>
            <a:pPr defTabSz="809567"/>
            <a:r>
              <a:rPr lang="en-US" b="0" dirty="0" smtClean="0">
                <a:ea typeface="ＭＳ Ｐゴシック" charset="-128"/>
              </a:rPr>
              <a:t>Machine Generated Data will</a:t>
            </a:r>
            <a:r>
              <a:rPr lang="en-US" b="0" baseline="0" dirty="0" smtClean="0">
                <a:ea typeface="ＭＳ Ｐゴシック" charset="-128"/>
              </a:rPr>
              <a:t> not work if Schema is needed</a:t>
            </a:r>
          </a:p>
          <a:p>
            <a:pPr defTabSz="809567"/>
            <a:r>
              <a:rPr lang="en-US" b="0" baseline="0" dirty="0" smtClean="0">
                <a:ea typeface="ＭＳ Ｐゴシック" charset="-128"/>
              </a:rPr>
              <a:t>Splunk stored everything on a simple File system – No RDBMS</a:t>
            </a:r>
            <a:endParaRPr lang="en-US" b="0" dirty="0" smtClean="0">
              <a:ea typeface="ＭＳ Ｐゴシック" charset="-128"/>
            </a:endParaRPr>
          </a:p>
        </p:txBody>
      </p:sp>
      <p:sp>
        <p:nvSpPr>
          <p:cNvPr id="4" name="Slide Number Placeholder 3"/>
          <p:cNvSpPr>
            <a:spLocks noGrp="1"/>
          </p:cNvSpPr>
          <p:nvPr>
            <p:ph type="sldNum" sz="quarter" idx="10"/>
          </p:nvPr>
        </p:nvSpPr>
        <p:spPr/>
        <p:txBody>
          <a:bodyPr/>
          <a:lstStyle/>
          <a:p>
            <a:fld id="{A3F07D8F-2101-4538-B4F2-6EE5F60E73D9}" type="slidenum">
              <a:rPr lang="en-US" smtClean="0"/>
              <a:pPr/>
              <a:t>14</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p:cNvSpPr/>
          <p:nvPr/>
        </p:nvSpPr>
        <p:spPr>
          <a:xfrm>
            <a:off x="0" y="4286250"/>
            <a:ext cx="9144000" cy="8572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51426" tIns="25713" rIns="51426" bIns="25713" anchor="ctr"/>
          <a:lstStyle/>
          <a:p>
            <a:pPr algn="ctr" defTabSz="816334" fontAlgn="auto">
              <a:spcBef>
                <a:spcPts val="0"/>
              </a:spcBef>
              <a:spcAft>
                <a:spcPts val="0"/>
              </a:spcAft>
              <a:defRPr/>
            </a:pPr>
            <a:endParaRPr lang="en-US" dirty="0"/>
          </a:p>
        </p:txBody>
      </p:sp>
      <p:pic>
        <p:nvPicPr>
          <p:cNvPr id="5"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9156700" cy="515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logo_splunk_W.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00942" y="4470400"/>
            <a:ext cx="1317625"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9"/>
          <p:cNvSpPr txBox="1">
            <a:spLocks noChangeArrowheads="1"/>
          </p:cNvSpPr>
          <p:nvPr/>
        </p:nvSpPr>
        <p:spPr bwMode="auto">
          <a:xfrm>
            <a:off x="7613650" y="68263"/>
            <a:ext cx="1828800" cy="190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26" tIns="25713" rIns="51426" bIns="25713">
            <a:spAutoFit/>
          </a:bodyPr>
          <a:lstStyle>
            <a:lvl1pPr>
              <a:defRPr sz="1600">
                <a:solidFill>
                  <a:schemeClr val="tx1"/>
                </a:solidFill>
                <a:latin typeface="Calibri" charset="0"/>
                <a:ea typeface="ＭＳ Ｐゴシック" charset="0"/>
                <a:cs typeface="ＭＳ Ｐゴシック" charset="0"/>
              </a:defRPr>
            </a:lvl1pPr>
            <a:lvl2pPr marL="742950" indent="-285750">
              <a:defRPr sz="1600">
                <a:solidFill>
                  <a:schemeClr val="tx1"/>
                </a:solidFill>
                <a:latin typeface="Calibri" charset="0"/>
                <a:ea typeface="ＭＳ Ｐゴシック" charset="0"/>
              </a:defRPr>
            </a:lvl2pPr>
            <a:lvl3pPr marL="1143000" indent="-228600">
              <a:defRPr sz="1600">
                <a:solidFill>
                  <a:schemeClr val="tx1"/>
                </a:solidFill>
                <a:latin typeface="Calibri" charset="0"/>
                <a:ea typeface="ＭＳ Ｐゴシック" charset="0"/>
              </a:defRPr>
            </a:lvl3pPr>
            <a:lvl4pPr marL="1600200" indent="-228600">
              <a:defRPr sz="1600">
                <a:solidFill>
                  <a:schemeClr val="tx1"/>
                </a:solidFill>
                <a:latin typeface="Calibri" charset="0"/>
                <a:ea typeface="ＭＳ Ｐゴシック" charset="0"/>
              </a:defRPr>
            </a:lvl4pPr>
            <a:lvl5pPr marL="2057400" indent="-228600">
              <a:defRPr sz="1600">
                <a:solidFill>
                  <a:schemeClr val="tx1"/>
                </a:solidFill>
                <a:latin typeface="Calibri" charset="0"/>
                <a:ea typeface="ＭＳ Ｐゴシック" charset="0"/>
              </a:defRPr>
            </a:lvl5pPr>
            <a:lvl6pPr marL="2514600" indent="-228600" defTabSz="815975" fontAlgn="base">
              <a:spcBef>
                <a:spcPct val="0"/>
              </a:spcBef>
              <a:spcAft>
                <a:spcPct val="0"/>
              </a:spcAft>
              <a:defRPr sz="1600">
                <a:solidFill>
                  <a:schemeClr val="tx1"/>
                </a:solidFill>
                <a:latin typeface="Calibri" charset="0"/>
                <a:ea typeface="ＭＳ Ｐゴシック" charset="0"/>
              </a:defRPr>
            </a:lvl6pPr>
            <a:lvl7pPr marL="2971800" indent="-228600" defTabSz="815975" fontAlgn="base">
              <a:spcBef>
                <a:spcPct val="0"/>
              </a:spcBef>
              <a:spcAft>
                <a:spcPct val="0"/>
              </a:spcAft>
              <a:defRPr sz="1600">
                <a:solidFill>
                  <a:schemeClr val="tx1"/>
                </a:solidFill>
                <a:latin typeface="Calibri" charset="0"/>
                <a:ea typeface="ＭＳ Ｐゴシック" charset="0"/>
              </a:defRPr>
            </a:lvl7pPr>
            <a:lvl8pPr marL="3429000" indent="-228600" defTabSz="815975" fontAlgn="base">
              <a:spcBef>
                <a:spcPct val="0"/>
              </a:spcBef>
              <a:spcAft>
                <a:spcPct val="0"/>
              </a:spcAft>
              <a:defRPr sz="1600">
                <a:solidFill>
                  <a:schemeClr val="tx1"/>
                </a:solidFill>
                <a:latin typeface="Calibri" charset="0"/>
                <a:ea typeface="ＭＳ Ｐゴシック" charset="0"/>
              </a:defRPr>
            </a:lvl8pPr>
            <a:lvl9pPr marL="3886200" indent="-228600" defTabSz="815975" fontAlgn="base">
              <a:spcBef>
                <a:spcPct val="0"/>
              </a:spcBef>
              <a:spcAft>
                <a:spcPct val="0"/>
              </a:spcAft>
              <a:defRPr sz="1600">
                <a:solidFill>
                  <a:schemeClr val="tx1"/>
                </a:solidFill>
                <a:latin typeface="Calibri" charset="0"/>
                <a:ea typeface="ＭＳ Ｐゴシック" charset="0"/>
              </a:defRPr>
            </a:lvl9pPr>
          </a:lstStyle>
          <a:p>
            <a:r>
              <a:rPr lang="en-US" sz="900" dirty="0">
                <a:solidFill>
                  <a:srgbClr val="A6A6A6"/>
                </a:solidFill>
              </a:rPr>
              <a:t>Copyright © 2012 </a:t>
            </a:r>
            <a:r>
              <a:rPr lang="en-US" sz="900" dirty="0" err="1" smtClean="0">
                <a:solidFill>
                  <a:srgbClr val="A6A6A6"/>
                </a:solidFill>
              </a:rPr>
              <a:t>Splunk</a:t>
            </a:r>
            <a:r>
              <a:rPr lang="en-US" sz="900" dirty="0" smtClean="0">
                <a:solidFill>
                  <a:srgbClr val="A6A6A6"/>
                </a:solidFill>
              </a:rPr>
              <a:t> </a:t>
            </a:r>
            <a:r>
              <a:rPr lang="en-US" sz="900" dirty="0">
                <a:solidFill>
                  <a:srgbClr val="A6A6A6"/>
                </a:solidFill>
              </a:rPr>
              <a:t>Inc.</a:t>
            </a:r>
          </a:p>
        </p:txBody>
      </p:sp>
      <p:sp>
        <p:nvSpPr>
          <p:cNvPr id="6" name="Title 5"/>
          <p:cNvSpPr>
            <a:spLocks noGrp="1"/>
          </p:cNvSpPr>
          <p:nvPr>
            <p:ph type="title"/>
          </p:nvPr>
        </p:nvSpPr>
        <p:spPr>
          <a:xfrm>
            <a:off x="5035729" y="2126197"/>
            <a:ext cx="3705368" cy="857250"/>
          </a:xfrm>
        </p:spPr>
        <p:txBody>
          <a:bodyPr>
            <a:noAutofit/>
          </a:bodyPr>
          <a:lstStyle>
            <a:lvl1pPr algn="l">
              <a:defRPr sz="3000">
                <a:solidFill>
                  <a:schemeClr val="bg1"/>
                </a:solidFill>
              </a:defRPr>
            </a:lvl1pPr>
          </a:lstStyle>
          <a:p>
            <a:r>
              <a:rPr lang="en-US" smtClean="0"/>
              <a:t>Click to edit Master title style</a:t>
            </a:r>
            <a:endParaRPr lang="en-US" dirty="0"/>
          </a:p>
        </p:txBody>
      </p:sp>
      <p:sp>
        <p:nvSpPr>
          <p:cNvPr id="16" name="Text Placeholder 15"/>
          <p:cNvSpPr>
            <a:spLocks noGrp="1"/>
          </p:cNvSpPr>
          <p:nvPr>
            <p:ph type="body" sz="quarter" idx="13"/>
          </p:nvPr>
        </p:nvSpPr>
        <p:spPr>
          <a:xfrm>
            <a:off x="5008173" y="3193258"/>
            <a:ext cx="3697422" cy="487561"/>
          </a:xfrm>
          <a:prstGeom prst="rect">
            <a:avLst/>
          </a:prstGeom>
        </p:spPr>
        <p:txBody>
          <a:bodyPr lIns="51426" tIns="25713" rIns="51426" bIns="25713">
            <a:normAutofit/>
          </a:bodyPr>
          <a:lstStyle>
            <a:lvl1pPr marL="0" indent="0">
              <a:buFontTx/>
              <a:buNone/>
              <a:defRPr sz="2000">
                <a:solidFill>
                  <a:schemeClr val="bg1"/>
                </a:solidFill>
              </a:defRPr>
            </a:lvl1pPr>
            <a:lvl2pPr marL="257129" indent="0">
              <a:buFontTx/>
              <a:buNone/>
              <a:defRPr>
                <a:solidFill>
                  <a:schemeClr val="bg1"/>
                </a:solidFill>
              </a:defRPr>
            </a:lvl2pPr>
            <a:lvl3pPr marL="553542" indent="0">
              <a:buFontTx/>
              <a:buNone/>
              <a:defRPr>
                <a:solidFill>
                  <a:schemeClr val="bg1"/>
                </a:solidFill>
              </a:defRPr>
            </a:lvl3pPr>
            <a:lvl4pPr marL="719962" indent="0">
              <a:buFontTx/>
              <a:buNone/>
              <a:defRPr>
                <a:solidFill>
                  <a:schemeClr val="bg1"/>
                </a:solidFill>
              </a:defRPr>
            </a:lvl4pPr>
            <a:lvl5pPr marL="647966" indent="0">
              <a:buFontTx/>
              <a:buNone/>
              <a:defRPr>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533434523"/>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ote Box - Blue">
    <p:spTree>
      <p:nvGrpSpPr>
        <p:cNvPr id="1" name=""/>
        <p:cNvGrpSpPr/>
        <p:nvPr/>
      </p:nvGrpSpPr>
      <p:grpSpPr>
        <a:xfrm>
          <a:off x="0" y="0"/>
          <a:ext cx="0" cy="0"/>
          <a:chOff x="0" y="0"/>
          <a:chExt cx="0" cy="0"/>
        </a:xfrm>
      </p:grpSpPr>
      <p:sp>
        <p:nvSpPr>
          <p:cNvPr id="4" name="AutoShape 2"/>
          <p:cNvSpPr>
            <a:spLocks noChangeArrowheads="1"/>
          </p:cNvSpPr>
          <p:nvPr/>
        </p:nvSpPr>
        <p:spPr bwMode="gray">
          <a:xfrm>
            <a:off x="655460" y="1328737"/>
            <a:ext cx="7835928" cy="2636044"/>
          </a:xfrm>
          <a:prstGeom prst="roundRect">
            <a:avLst>
              <a:gd name="adj" fmla="val 9894"/>
            </a:avLst>
          </a:prstGeom>
          <a:gradFill flip="none" rotWithShape="1">
            <a:gsLst>
              <a:gs pos="100000">
                <a:schemeClr val="accent5">
                  <a:lumMod val="50000"/>
                </a:schemeClr>
              </a:gs>
              <a:gs pos="0">
                <a:schemeClr val="accent5"/>
              </a:gs>
            </a:gsLst>
            <a:lin ang="5400000" scaled="0"/>
            <a:tileRect/>
          </a:gradFill>
          <a:ln w="25400">
            <a:noFill/>
            <a:round/>
            <a:headEnd/>
            <a:tailEnd/>
          </a:ln>
          <a:effectLst>
            <a:innerShdw blurRad="165100" dist="50800" dir="16200000">
              <a:schemeClr val="bg1">
                <a:alpha val="28000"/>
              </a:schemeClr>
            </a:innerShdw>
          </a:effectLst>
        </p:spPr>
        <p:txBody>
          <a:bodyPr lIns="51426" tIns="25713" rIns="51426" bIns="25713"/>
          <a:lstStyle/>
          <a:p>
            <a:pPr defTabSz="514259" fontAlgn="auto">
              <a:spcBef>
                <a:spcPts val="0"/>
              </a:spcBef>
              <a:spcAft>
                <a:spcPts val="0"/>
              </a:spcAft>
              <a:defRPr/>
            </a:pPr>
            <a:endParaRPr lang="en-US" sz="1300" kern="0">
              <a:solidFill>
                <a:srgbClr val="FFFFFF"/>
              </a:solidFill>
              <a:latin typeface="Myriad Pro" charset="0"/>
              <a:ea typeface="+mn-ea"/>
              <a:cs typeface="+mn-cs"/>
              <a:sym typeface="Myriad Pro" charset="0"/>
            </a:endParaRPr>
          </a:p>
        </p:txBody>
      </p:sp>
      <p:sp>
        <p:nvSpPr>
          <p:cNvPr id="5" name="AutoShape 2"/>
          <p:cNvSpPr>
            <a:spLocks noChangeArrowheads="1"/>
          </p:cNvSpPr>
          <p:nvPr/>
        </p:nvSpPr>
        <p:spPr bwMode="gray">
          <a:xfrm>
            <a:off x="655460" y="1328737"/>
            <a:ext cx="7835928" cy="2636044"/>
          </a:xfrm>
          <a:prstGeom prst="roundRect">
            <a:avLst>
              <a:gd name="adj" fmla="val 9894"/>
            </a:avLst>
          </a:prstGeom>
          <a:gradFill flip="none" rotWithShape="1">
            <a:gsLst>
              <a:gs pos="100000">
                <a:schemeClr val="accent5">
                  <a:lumMod val="50000"/>
                </a:schemeClr>
              </a:gs>
              <a:gs pos="0">
                <a:schemeClr val="accent5"/>
              </a:gs>
            </a:gsLst>
            <a:lin ang="5400000" scaled="0"/>
            <a:tileRect/>
          </a:gradFill>
          <a:ln w="25400">
            <a:noFill/>
            <a:round/>
            <a:headEnd/>
            <a:tailEnd/>
          </a:ln>
          <a:effectLst>
            <a:innerShdw blurRad="165100" dist="50800" dir="16200000">
              <a:schemeClr val="bg1">
                <a:alpha val="28000"/>
              </a:schemeClr>
            </a:innerShdw>
          </a:effectLst>
        </p:spPr>
        <p:txBody>
          <a:bodyPr lIns="51426" tIns="25713" rIns="51426" bIns="25713"/>
          <a:lstStyle/>
          <a:p>
            <a:pPr defTabSz="514259" fontAlgn="auto">
              <a:spcBef>
                <a:spcPts val="0"/>
              </a:spcBef>
              <a:spcAft>
                <a:spcPts val="0"/>
              </a:spcAft>
              <a:defRPr/>
            </a:pPr>
            <a:endParaRPr lang="en-US" sz="1300" kern="0">
              <a:solidFill>
                <a:srgbClr val="FFFFFF"/>
              </a:solidFill>
              <a:latin typeface="Myriad Pro" charset="0"/>
              <a:ea typeface="+mn-ea"/>
              <a:cs typeface="+mn-cs"/>
              <a:sym typeface="Myriad Pro" charset="0"/>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2"/>
          <p:cNvSpPr>
            <a:spLocks noGrp="1"/>
          </p:cNvSpPr>
          <p:nvPr>
            <p:ph idx="13"/>
          </p:nvPr>
        </p:nvSpPr>
        <p:spPr>
          <a:xfrm>
            <a:off x="646278" y="1762130"/>
            <a:ext cx="7850592" cy="1707696"/>
          </a:xfrm>
          <a:prstGeom prst="rect">
            <a:avLst/>
          </a:prstGeom>
        </p:spPr>
        <p:txBody>
          <a:bodyPr lIns="411407" tIns="25713" rIns="411407" bIns="25713" anchor="ctr">
            <a:noAutofit/>
          </a:bodyPr>
          <a:lstStyle>
            <a:lvl1pPr marL="0" indent="0" algn="ctr">
              <a:buFontTx/>
              <a:buNone/>
              <a:defRPr sz="3000">
                <a:solidFill>
                  <a:srgbClr val="FFFFFF"/>
                </a:solidFill>
              </a:defRPr>
            </a:lvl1pPr>
          </a:lstStyle>
          <a:p>
            <a:pPr lvl="0"/>
            <a:r>
              <a:rPr lang="en-US" smtClean="0"/>
              <a:t>Click to edit Master text styles</a:t>
            </a:r>
          </a:p>
        </p:txBody>
      </p:sp>
      <p:sp>
        <p:nvSpPr>
          <p:cNvPr id="7" name="Slide Number Placeholder 2"/>
          <p:cNvSpPr>
            <a:spLocks noGrp="1"/>
          </p:cNvSpPr>
          <p:nvPr>
            <p:ph type="sldNum" sz="quarter" idx="14"/>
          </p:nvPr>
        </p:nvSpPr>
        <p:spPr/>
        <p:txBody>
          <a:bodyPr/>
          <a:lstStyle>
            <a:lvl1pPr>
              <a:defRPr/>
            </a:lvl1pPr>
          </a:lstStyle>
          <a:p>
            <a:pPr>
              <a:defRPr/>
            </a:pPr>
            <a:fld id="{5448E482-8428-2A47-B310-0A94D5D2A084}" type="slidenum">
              <a:rPr lang="en-US" smtClean="0"/>
              <a:pPr>
                <a:defRPr/>
              </a:pPr>
              <a:t>‹#›</a:t>
            </a:fld>
            <a:endParaRPr lang="en-US" dirty="0"/>
          </a:p>
        </p:txBody>
      </p:sp>
      <p:sp>
        <p:nvSpPr>
          <p:cNvPr id="8" name="AutoShape 2"/>
          <p:cNvSpPr>
            <a:spLocks noChangeArrowheads="1"/>
          </p:cNvSpPr>
          <p:nvPr userDrawn="1"/>
        </p:nvSpPr>
        <p:spPr bwMode="gray">
          <a:xfrm>
            <a:off x="655460" y="1328737"/>
            <a:ext cx="7835928" cy="2636044"/>
          </a:xfrm>
          <a:prstGeom prst="roundRect">
            <a:avLst>
              <a:gd name="adj" fmla="val 9894"/>
            </a:avLst>
          </a:prstGeom>
          <a:gradFill flip="none" rotWithShape="1">
            <a:gsLst>
              <a:gs pos="100000">
                <a:schemeClr val="accent5">
                  <a:lumMod val="50000"/>
                </a:schemeClr>
              </a:gs>
              <a:gs pos="0">
                <a:schemeClr val="accent5"/>
              </a:gs>
            </a:gsLst>
            <a:lin ang="5400000" scaled="0"/>
            <a:tileRect/>
          </a:gradFill>
          <a:ln w="25400">
            <a:noFill/>
            <a:round/>
            <a:headEnd/>
            <a:tailEnd/>
          </a:ln>
          <a:effectLst>
            <a:innerShdw blurRad="165100" dist="50800" dir="16200000">
              <a:schemeClr val="bg1">
                <a:alpha val="28000"/>
              </a:schemeClr>
            </a:innerShdw>
          </a:effectLst>
        </p:spPr>
        <p:txBody>
          <a:bodyPr lIns="51426" tIns="25713" rIns="51426" bIns="25713"/>
          <a:lstStyle/>
          <a:p>
            <a:pPr defTabSz="514259" fontAlgn="auto">
              <a:spcBef>
                <a:spcPts val="0"/>
              </a:spcBef>
              <a:spcAft>
                <a:spcPts val="0"/>
              </a:spcAft>
              <a:defRPr/>
            </a:pPr>
            <a:endParaRPr lang="en-US" sz="1300" kern="0">
              <a:solidFill>
                <a:srgbClr val="FFFFFF"/>
              </a:solidFill>
              <a:latin typeface="Myriad Pro" charset="0"/>
              <a:ea typeface="+mn-ea"/>
              <a:cs typeface="+mn-cs"/>
              <a:sym typeface="Myriad Pro" charset="0"/>
            </a:endParaRPr>
          </a:p>
        </p:txBody>
      </p:sp>
    </p:spTree>
    <p:extLst>
      <p:ext uri="{BB962C8B-B14F-4D97-AF65-F5344CB8AC3E}">
        <p14:creationId xmlns:p14="http://schemas.microsoft.com/office/powerpoint/2010/main" val="760264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Box - Gray">
    <p:spTree>
      <p:nvGrpSpPr>
        <p:cNvPr id="1" name=""/>
        <p:cNvGrpSpPr/>
        <p:nvPr/>
      </p:nvGrpSpPr>
      <p:grpSpPr>
        <a:xfrm>
          <a:off x="0" y="0"/>
          <a:ext cx="0" cy="0"/>
          <a:chOff x="0" y="0"/>
          <a:chExt cx="0" cy="0"/>
        </a:xfrm>
      </p:grpSpPr>
      <p:sp>
        <p:nvSpPr>
          <p:cNvPr id="4" name="AutoShape 2"/>
          <p:cNvSpPr>
            <a:spLocks noChangeArrowheads="1"/>
          </p:cNvSpPr>
          <p:nvPr/>
        </p:nvSpPr>
        <p:spPr bwMode="gray">
          <a:xfrm>
            <a:off x="655460" y="1328737"/>
            <a:ext cx="7835928" cy="2636044"/>
          </a:xfrm>
          <a:prstGeom prst="roundRect">
            <a:avLst>
              <a:gd name="adj" fmla="val 9894"/>
            </a:avLst>
          </a:prstGeom>
          <a:gradFill rotWithShape="1">
            <a:gsLst>
              <a:gs pos="0">
                <a:srgbClr val="5F5F5F"/>
              </a:gs>
              <a:gs pos="100000">
                <a:srgbClr val="333333"/>
              </a:gs>
            </a:gsLst>
            <a:lin ang="5400000" scaled="1"/>
          </a:gradFill>
          <a:ln w="9525">
            <a:noFill/>
            <a:miter lim="800000"/>
            <a:headEnd/>
            <a:tailEnd/>
          </a:ln>
          <a:effectLst>
            <a:innerShdw blurRad="165100" dist="50800" dir="16200000">
              <a:schemeClr val="bg1">
                <a:alpha val="28000"/>
              </a:schemeClr>
            </a:innerShdw>
          </a:effectLst>
        </p:spPr>
        <p:txBody>
          <a:bodyPr wrap="none" lIns="51426" tIns="25713" rIns="51426" bIns="25713" anchor="ctr"/>
          <a:lstStyle/>
          <a:p>
            <a:pPr defTabSz="514259" fontAlgn="auto">
              <a:spcBef>
                <a:spcPts val="0"/>
              </a:spcBef>
              <a:spcAft>
                <a:spcPts val="0"/>
              </a:spcAft>
              <a:defRPr/>
            </a:pPr>
            <a:endParaRPr lang="en-US" sz="1000" kern="0">
              <a:solidFill>
                <a:sysClr val="windowText" lastClr="000000"/>
              </a:solidFill>
              <a:latin typeface="+mn-lt"/>
              <a:ea typeface="+mn-ea"/>
              <a:cs typeface="+mn-cs"/>
              <a:sym typeface="Myriad Pro" charset="0"/>
            </a:endParaRPr>
          </a:p>
        </p:txBody>
      </p:sp>
      <p:sp>
        <p:nvSpPr>
          <p:cNvPr id="6" name="AutoShape 2"/>
          <p:cNvSpPr>
            <a:spLocks noChangeArrowheads="1"/>
          </p:cNvSpPr>
          <p:nvPr/>
        </p:nvSpPr>
        <p:spPr bwMode="gray">
          <a:xfrm>
            <a:off x="655460" y="1328737"/>
            <a:ext cx="7835928" cy="2636044"/>
          </a:xfrm>
          <a:prstGeom prst="roundRect">
            <a:avLst>
              <a:gd name="adj" fmla="val 9894"/>
            </a:avLst>
          </a:prstGeom>
          <a:gradFill rotWithShape="1">
            <a:gsLst>
              <a:gs pos="0">
                <a:srgbClr val="5F5F5F"/>
              </a:gs>
              <a:gs pos="100000">
                <a:srgbClr val="333333"/>
              </a:gs>
            </a:gsLst>
            <a:lin ang="5400000" scaled="1"/>
          </a:gradFill>
          <a:ln w="9525">
            <a:noFill/>
            <a:miter lim="800000"/>
            <a:headEnd/>
            <a:tailEnd/>
          </a:ln>
          <a:effectLst>
            <a:innerShdw blurRad="165100" dist="50800" dir="16200000">
              <a:schemeClr val="bg1">
                <a:alpha val="28000"/>
              </a:schemeClr>
            </a:innerShdw>
          </a:effectLst>
        </p:spPr>
        <p:txBody>
          <a:bodyPr wrap="none" lIns="51426" tIns="25713" rIns="51426" bIns="25713" anchor="ctr"/>
          <a:lstStyle/>
          <a:p>
            <a:pPr defTabSz="514259" fontAlgn="auto">
              <a:spcBef>
                <a:spcPts val="0"/>
              </a:spcBef>
              <a:spcAft>
                <a:spcPts val="0"/>
              </a:spcAft>
              <a:defRPr/>
            </a:pPr>
            <a:endParaRPr lang="en-US" sz="1000" kern="0">
              <a:solidFill>
                <a:sysClr val="windowText" lastClr="000000"/>
              </a:solidFill>
              <a:latin typeface="+mn-lt"/>
              <a:ea typeface="+mn-ea"/>
              <a:cs typeface="+mn-cs"/>
              <a:sym typeface="Myriad Pro" charset="0"/>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2"/>
          <p:cNvSpPr>
            <a:spLocks noGrp="1"/>
          </p:cNvSpPr>
          <p:nvPr>
            <p:ph idx="13"/>
          </p:nvPr>
        </p:nvSpPr>
        <p:spPr>
          <a:xfrm>
            <a:off x="646278" y="1762130"/>
            <a:ext cx="7850592" cy="1707696"/>
          </a:xfrm>
          <a:prstGeom prst="rect">
            <a:avLst/>
          </a:prstGeom>
        </p:spPr>
        <p:txBody>
          <a:bodyPr lIns="411407" tIns="25713" rIns="411407" bIns="25713" anchor="ctr">
            <a:noAutofit/>
          </a:bodyPr>
          <a:lstStyle>
            <a:lvl1pPr marL="0" indent="0" algn="ctr">
              <a:buFontTx/>
              <a:buNone/>
              <a:defRPr sz="3000">
                <a:solidFill>
                  <a:srgbClr val="FFFFFF"/>
                </a:solidFill>
              </a:defRPr>
            </a:lvl1pPr>
          </a:lstStyle>
          <a:p>
            <a:pPr lvl="0"/>
            <a:r>
              <a:rPr lang="en-US" smtClean="0"/>
              <a:t>Click to edit Master text styles</a:t>
            </a:r>
          </a:p>
        </p:txBody>
      </p:sp>
      <p:sp>
        <p:nvSpPr>
          <p:cNvPr id="7" name="Slide Number Placeholder 2"/>
          <p:cNvSpPr>
            <a:spLocks noGrp="1"/>
          </p:cNvSpPr>
          <p:nvPr>
            <p:ph type="sldNum" sz="quarter" idx="14"/>
          </p:nvPr>
        </p:nvSpPr>
        <p:spPr/>
        <p:txBody>
          <a:bodyPr/>
          <a:lstStyle>
            <a:lvl1pPr>
              <a:defRPr/>
            </a:lvl1pPr>
          </a:lstStyle>
          <a:p>
            <a:pPr>
              <a:defRPr/>
            </a:pPr>
            <a:fld id="{FC75DAA1-B99F-1B47-9118-D4ADC997C7CF}" type="slidenum">
              <a:rPr lang="en-US" smtClean="0"/>
              <a:pPr>
                <a:defRPr/>
              </a:pPr>
              <a:t>‹#›</a:t>
            </a:fld>
            <a:endParaRPr lang="en-US" dirty="0"/>
          </a:p>
        </p:txBody>
      </p:sp>
      <p:sp>
        <p:nvSpPr>
          <p:cNvPr id="8" name="AutoShape 2"/>
          <p:cNvSpPr>
            <a:spLocks noChangeArrowheads="1"/>
          </p:cNvSpPr>
          <p:nvPr userDrawn="1"/>
        </p:nvSpPr>
        <p:spPr bwMode="gray">
          <a:xfrm>
            <a:off x="655460" y="1328737"/>
            <a:ext cx="7835928" cy="2636044"/>
          </a:xfrm>
          <a:prstGeom prst="roundRect">
            <a:avLst>
              <a:gd name="adj" fmla="val 9894"/>
            </a:avLst>
          </a:prstGeom>
          <a:gradFill rotWithShape="1">
            <a:gsLst>
              <a:gs pos="0">
                <a:srgbClr val="5F5F5F"/>
              </a:gs>
              <a:gs pos="100000">
                <a:srgbClr val="333333"/>
              </a:gs>
            </a:gsLst>
            <a:lin ang="5400000" scaled="1"/>
          </a:gradFill>
          <a:ln w="9525">
            <a:noFill/>
            <a:miter lim="800000"/>
            <a:headEnd/>
            <a:tailEnd/>
          </a:ln>
          <a:effectLst>
            <a:innerShdw blurRad="165100" dist="50800" dir="16200000">
              <a:schemeClr val="bg1">
                <a:alpha val="28000"/>
              </a:schemeClr>
            </a:innerShdw>
          </a:effectLst>
        </p:spPr>
        <p:txBody>
          <a:bodyPr wrap="none" lIns="51426" tIns="25713" rIns="51426" bIns="25713" anchor="ctr"/>
          <a:lstStyle/>
          <a:p>
            <a:pPr defTabSz="514259" fontAlgn="auto">
              <a:spcBef>
                <a:spcPts val="0"/>
              </a:spcBef>
              <a:spcAft>
                <a:spcPts val="0"/>
              </a:spcAft>
              <a:defRPr/>
            </a:pPr>
            <a:endParaRPr lang="en-US" sz="1000" kern="0">
              <a:solidFill>
                <a:sysClr val="windowText" lastClr="000000"/>
              </a:solidFill>
              <a:latin typeface="+mn-lt"/>
              <a:ea typeface="+mn-ea"/>
              <a:cs typeface="+mn-cs"/>
              <a:sym typeface="Myriad Pro" charset="0"/>
            </a:endParaRPr>
          </a:p>
        </p:txBody>
      </p:sp>
    </p:spTree>
    <p:extLst>
      <p:ext uri="{BB962C8B-B14F-4D97-AF65-F5344CB8AC3E}">
        <p14:creationId xmlns:p14="http://schemas.microsoft.com/office/powerpoint/2010/main" val="2218790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Only, 66 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1CF860F4-4FA4-EE41-8ADB-46C5B0D62AB2}" type="slidenum">
              <a:rPr lang="en-US" smtClean="0"/>
              <a:pPr>
                <a:defRPr/>
              </a:pPr>
              <a:t>‹#›</a:t>
            </a:fld>
            <a:endParaRPr lang="en-US" dirty="0"/>
          </a:p>
        </p:txBody>
      </p:sp>
    </p:spTree>
    <p:extLst>
      <p:ext uri="{BB962C8B-B14F-4D97-AF65-F5344CB8AC3E}">
        <p14:creationId xmlns:p14="http://schemas.microsoft.com/office/powerpoint/2010/main" val="3214971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
            <a:ext cx="9156700" cy="515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userDrawn="1"/>
        </p:nvSpPr>
        <p:spPr bwMode="auto">
          <a:xfrm>
            <a:off x="6811964" y="2509840"/>
            <a:ext cx="103856" cy="29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1426" tIns="25713" rIns="51426" bIns="25713">
            <a:spAutoFit/>
          </a:bodyPr>
          <a:lstStyle>
            <a:lvl1pPr>
              <a:defRPr sz="1600">
                <a:solidFill>
                  <a:schemeClr val="tx1"/>
                </a:solidFill>
                <a:latin typeface="Calibri" charset="0"/>
                <a:ea typeface="ＭＳ Ｐゴシック" charset="0"/>
                <a:cs typeface="ＭＳ Ｐゴシック" charset="0"/>
              </a:defRPr>
            </a:lvl1pPr>
            <a:lvl2pPr marL="742950" indent="-285750">
              <a:defRPr sz="1600">
                <a:solidFill>
                  <a:schemeClr val="tx1"/>
                </a:solidFill>
                <a:latin typeface="Calibri" charset="0"/>
                <a:ea typeface="ＭＳ Ｐゴシック" charset="0"/>
              </a:defRPr>
            </a:lvl2pPr>
            <a:lvl3pPr marL="1143000" indent="-228600">
              <a:defRPr sz="1600">
                <a:solidFill>
                  <a:schemeClr val="tx1"/>
                </a:solidFill>
                <a:latin typeface="Calibri" charset="0"/>
                <a:ea typeface="ＭＳ Ｐゴシック" charset="0"/>
              </a:defRPr>
            </a:lvl3pPr>
            <a:lvl4pPr marL="1600200" indent="-228600">
              <a:defRPr sz="1600">
                <a:solidFill>
                  <a:schemeClr val="tx1"/>
                </a:solidFill>
                <a:latin typeface="Calibri" charset="0"/>
                <a:ea typeface="ＭＳ Ｐゴシック" charset="0"/>
              </a:defRPr>
            </a:lvl4pPr>
            <a:lvl5pPr marL="2057400" indent="-228600">
              <a:defRPr sz="1600">
                <a:solidFill>
                  <a:schemeClr val="tx1"/>
                </a:solidFill>
                <a:latin typeface="Calibri" charset="0"/>
                <a:ea typeface="ＭＳ Ｐゴシック" charset="0"/>
              </a:defRPr>
            </a:lvl5pPr>
            <a:lvl6pPr marL="2514600" indent="-228600" defTabSz="815975" fontAlgn="base">
              <a:spcBef>
                <a:spcPct val="0"/>
              </a:spcBef>
              <a:spcAft>
                <a:spcPct val="0"/>
              </a:spcAft>
              <a:defRPr sz="1600">
                <a:solidFill>
                  <a:schemeClr val="tx1"/>
                </a:solidFill>
                <a:latin typeface="Calibri" charset="0"/>
                <a:ea typeface="ＭＳ Ｐゴシック" charset="0"/>
              </a:defRPr>
            </a:lvl6pPr>
            <a:lvl7pPr marL="2971800" indent="-228600" defTabSz="815975" fontAlgn="base">
              <a:spcBef>
                <a:spcPct val="0"/>
              </a:spcBef>
              <a:spcAft>
                <a:spcPct val="0"/>
              </a:spcAft>
              <a:defRPr sz="1600">
                <a:solidFill>
                  <a:schemeClr val="tx1"/>
                </a:solidFill>
                <a:latin typeface="Calibri" charset="0"/>
                <a:ea typeface="ＭＳ Ｐゴシック" charset="0"/>
              </a:defRPr>
            </a:lvl7pPr>
            <a:lvl8pPr marL="3429000" indent="-228600" defTabSz="815975" fontAlgn="base">
              <a:spcBef>
                <a:spcPct val="0"/>
              </a:spcBef>
              <a:spcAft>
                <a:spcPct val="0"/>
              </a:spcAft>
              <a:defRPr sz="1600">
                <a:solidFill>
                  <a:schemeClr val="tx1"/>
                </a:solidFill>
                <a:latin typeface="Calibri" charset="0"/>
                <a:ea typeface="ＭＳ Ｐゴシック" charset="0"/>
              </a:defRPr>
            </a:lvl8pPr>
            <a:lvl9pPr marL="3886200" indent="-228600" defTabSz="815975" fontAlgn="base">
              <a:spcBef>
                <a:spcPct val="0"/>
              </a:spcBef>
              <a:spcAft>
                <a:spcPct val="0"/>
              </a:spcAft>
              <a:defRPr sz="1600">
                <a:solidFill>
                  <a:schemeClr val="tx1"/>
                </a:solidFill>
                <a:latin typeface="Calibri" charset="0"/>
                <a:ea typeface="ＭＳ Ｐゴシック" charset="0"/>
              </a:defRPr>
            </a:lvl9pPr>
          </a:lstStyle>
          <a:p>
            <a:endParaRPr lang="en-US"/>
          </a:p>
        </p:txBody>
      </p:sp>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
            <a:ext cx="9156700" cy="515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logo_splunk_W.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00942" y="4470400"/>
            <a:ext cx="1317625"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5"/>
          <p:cNvSpPr>
            <a:spLocks noGrp="1"/>
          </p:cNvSpPr>
          <p:nvPr>
            <p:ph type="title" hasCustomPrompt="1"/>
          </p:nvPr>
        </p:nvSpPr>
        <p:spPr>
          <a:xfrm>
            <a:off x="5035729" y="2126197"/>
            <a:ext cx="3705368" cy="857250"/>
          </a:xfrm>
        </p:spPr>
        <p:txBody>
          <a:bodyPr>
            <a:noAutofit/>
          </a:bodyPr>
          <a:lstStyle>
            <a:lvl1pPr algn="l">
              <a:defRPr sz="3000" baseline="0">
                <a:solidFill>
                  <a:schemeClr val="bg1"/>
                </a:solidFill>
              </a:defRPr>
            </a:lvl1pPr>
          </a:lstStyle>
          <a:p>
            <a:r>
              <a:rPr lang="en-US" dirty="0" smtClean="0"/>
              <a:t>Thank You</a:t>
            </a:r>
            <a:endParaRPr lang="en-US" dirty="0"/>
          </a:p>
        </p:txBody>
      </p:sp>
      <p:sp>
        <p:nvSpPr>
          <p:cNvPr id="9" name="TextBox 4"/>
          <p:cNvSpPr txBox="1">
            <a:spLocks noChangeArrowheads="1"/>
          </p:cNvSpPr>
          <p:nvPr userDrawn="1"/>
        </p:nvSpPr>
        <p:spPr bwMode="auto">
          <a:xfrm>
            <a:off x="6811964" y="2509840"/>
            <a:ext cx="103856" cy="29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1426" tIns="25713" rIns="51426" bIns="25713">
            <a:spAutoFit/>
          </a:bodyPr>
          <a:lstStyle>
            <a:lvl1pPr>
              <a:defRPr sz="1600">
                <a:solidFill>
                  <a:schemeClr val="tx1"/>
                </a:solidFill>
                <a:latin typeface="Calibri" charset="0"/>
                <a:ea typeface="ＭＳ Ｐゴシック" charset="0"/>
                <a:cs typeface="ＭＳ Ｐゴシック" charset="0"/>
              </a:defRPr>
            </a:lvl1pPr>
            <a:lvl2pPr marL="742950" indent="-285750">
              <a:defRPr sz="1600">
                <a:solidFill>
                  <a:schemeClr val="tx1"/>
                </a:solidFill>
                <a:latin typeface="Calibri" charset="0"/>
                <a:ea typeface="ＭＳ Ｐゴシック" charset="0"/>
              </a:defRPr>
            </a:lvl2pPr>
            <a:lvl3pPr marL="1143000" indent="-228600">
              <a:defRPr sz="1600">
                <a:solidFill>
                  <a:schemeClr val="tx1"/>
                </a:solidFill>
                <a:latin typeface="Calibri" charset="0"/>
                <a:ea typeface="ＭＳ Ｐゴシック" charset="0"/>
              </a:defRPr>
            </a:lvl3pPr>
            <a:lvl4pPr marL="1600200" indent="-228600">
              <a:defRPr sz="1600">
                <a:solidFill>
                  <a:schemeClr val="tx1"/>
                </a:solidFill>
                <a:latin typeface="Calibri" charset="0"/>
                <a:ea typeface="ＭＳ Ｐゴシック" charset="0"/>
              </a:defRPr>
            </a:lvl4pPr>
            <a:lvl5pPr marL="2057400" indent="-228600">
              <a:defRPr sz="1600">
                <a:solidFill>
                  <a:schemeClr val="tx1"/>
                </a:solidFill>
                <a:latin typeface="Calibri" charset="0"/>
                <a:ea typeface="ＭＳ Ｐゴシック" charset="0"/>
              </a:defRPr>
            </a:lvl5pPr>
            <a:lvl6pPr marL="2514600" indent="-228600" defTabSz="815975" fontAlgn="base">
              <a:spcBef>
                <a:spcPct val="0"/>
              </a:spcBef>
              <a:spcAft>
                <a:spcPct val="0"/>
              </a:spcAft>
              <a:defRPr sz="1600">
                <a:solidFill>
                  <a:schemeClr val="tx1"/>
                </a:solidFill>
                <a:latin typeface="Calibri" charset="0"/>
                <a:ea typeface="ＭＳ Ｐゴシック" charset="0"/>
              </a:defRPr>
            </a:lvl6pPr>
            <a:lvl7pPr marL="2971800" indent="-228600" defTabSz="815975" fontAlgn="base">
              <a:spcBef>
                <a:spcPct val="0"/>
              </a:spcBef>
              <a:spcAft>
                <a:spcPct val="0"/>
              </a:spcAft>
              <a:defRPr sz="1600">
                <a:solidFill>
                  <a:schemeClr val="tx1"/>
                </a:solidFill>
                <a:latin typeface="Calibri" charset="0"/>
                <a:ea typeface="ＭＳ Ｐゴシック" charset="0"/>
              </a:defRPr>
            </a:lvl7pPr>
            <a:lvl8pPr marL="3429000" indent="-228600" defTabSz="815975" fontAlgn="base">
              <a:spcBef>
                <a:spcPct val="0"/>
              </a:spcBef>
              <a:spcAft>
                <a:spcPct val="0"/>
              </a:spcAft>
              <a:defRPr sz="1600">
                <a:solidFill>
                  <a:schemeClr val="tx1"/>
                </a:solidFill>
                <a:latin typeface="Calibri" charset="0"/>
                <a:ea typeface="ＭＳ Ｐゴシック" charset="0"/>
              </a:defRPr>
            </a:lvl8pPr>
            <a:lvl9pPr marL="3886200" indent="-228600" defTabSz="815975" fontAlgn="base">
              <a:spcBef>
                <a:spcPct val="0"/>
              </a:spcBef>
              <a:spcAft>
                <a:spcPct val="0"/>
              </a:spcAft>
              <a:defRPr sz="1600">
                <a:solidFill>
                  <a:schemeClr val="tx1"/>
                </a:solidFill>
                <a:latin typeface="Calibri" charset="0"/>
                <a:ea typeface="ＭＳ Ｐゴシック" charset="0"/>
              </a:defRPr>
            </a:lvl9pPr>
          </a:lstStyle>
          <a:p>
            <a:endParaRPr lang="en-US"/>
          </a:p>
        </p:txBody>
      </p:sp>
      <p:pic>
        <p:nvPicPr>
          <p:cNvPr id="10" name="Picture 8" descr="logo_splunk_W.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00942" y="4470400"/>
            <a:ext cx="1317625"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8513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No Content">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4379913" y="4770440"/>
            <a:ext cx="385762" cy="257175"/>
          </a:xfrm>
        </p:spPr>
        <p:txBody>
          <a:bodyPr/>
          <a:lstStyle>
            <a:lvl1pPr>
              <a:defRPr/>
            </a:lvl1pPr>
          </a:lstStyle>
          <a:p>
            <a:pPr>
              <a:defRPr/>
            </a:pPr>
            <a:fld id="{E6707566-99EF-474A-8D0F-F855B60859E5}" type="slidenum">
              <a:rPr lang="en-US" smtClean="0"/>
              <a:pPr>
                <a:defRPr/>
              </a:pPr>
              <a:t>‹#›</a:t>
            </a:fld>
            <a:endParaRPr lang="en-US" dirty="0"/>
          </a:p>
        </p:txBody>
      </p:sp>
    </p:spTree>
    <p:extLst>
      <p:ext uri="{BB962C8B-B14F-4D97-AF65-F5344CB8AC3E}">
        <p14:creationId xmlns:p14="http://schemas.microsoft.com/office/powerpoint/2010/main" val="1642822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 y="6"/>
            <a:ext cx="9143999" cy="911722"/>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0" y="789265"/>
            <a:ext cx="9144000" cy="578258"/>
          </a:xfrm>
          <a:prstGeom prst="rect">
            <a:avLst/>
          </a:prstGeom>
        </p:spPr>
        <p:txBody>
          <a:bodyPr lIns="51426" tIns="25713" rIns="51426" bIns="25713" anchor="t">
            <a:normAutofit/>
          </a:bodyPr>
          <a:lstStyle>
            <a:lvl1pPr marL="0" indent="0" algn="ctr">
              <a:spcBef>
                <a:spcPts val="0"/>
              </a:spcBef>
              <a:buNone/>
              <a:defRPr sz="2100">
                <a:solidFill>
                  <a:schemeClr val="tx1"/>
                </a:solidFill>
              </a:defRPr>
            </a:lvl1pPr>
            <a:lvl2pPr marL="408010" indent="0" algn="ctr">
              <a:buNone/>
              <a:defRPr>
                <a:solidFill>
                  <a:schemeClr val="tx1">
                    <a:tint val="75000"/>
                  </a:schemeClr>
                </a:solidFill>
              </a:defRPr>
            </a:lvl2pPr>
            <a:lvl3pPr marL="816019" indent="0" algn="ctr">
              <a:buNone/>
              <a:defRPr>
                <a:solidFill>
                  <a:schemeClr val="tx1">
                    <a:tint val="75000"/>
                  </a:schemeClr>
                </a:solidFill>
              </a:defRPr>
            </a:lvl3pPr>
            <a:lvl4pPr marL="1224027" indent="0" algn="ctr">
              <a:buNone/>
              <a:defRPr>
                <a:solidFill>
                  <a:schemeClr val="tx1">
                    <a:tint val="75000"/>
                  </a:schemeClr>
                </a:solidFill>
              </a:defRPr>
            </a:lvl4pPr>
            <a:lvl5pPr marL="1632036" indent="0" algn="ctr">
              <a:buNone/>
              <a:defRPr>
                <a:solidFill>
                  <a:schemeClr val="tx1">
                    <a:tint val="75000"/>
                  </a:schemeClr>
                </a:solidFill>
              </a:defRPr>
            </a:lvl5pPr>
            <a:lvl6pPr marL="2040046" indent="0" algn="ctr">
              <a:buNone/>
              <a:defRPr>
                <a:solidFill>
                  <a:schemeClr val="tx1">
                    <a:tint val="75000"/>
                  </a:schemeClr>
                </a:solidFill>
              </a:defRPr>
            </a:lvl6pPr>
            <a:lvl7pPr marL="2448055" indent="0" algn="ctr">
              <a:buNone/>
              <a:defRPr>
                <a:solidFill>
                  <a:schemeClr val="tx1">
                    <a:tint val="75000"/>
                  </a:schemeClr>
                </a:solidFill>
              </a:defRPr>
            </a:lvl7pPr>
            <a:lvl8pPr marL="2856063" indent="0" algn="ctr">
              <a:buNone/>
              <a:defRPr>
                <a:solidFill>
                  <a:schemeClr val="tx1">
                    <a:tint val="75000"/>
                  </a:schemeClr>
                </a:solidFill>
              </a:defRPr>
            </a:lvl8pPr>
            <a:lvl9pPr marL="3264072"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027CC8FC-DC84-4CE8-AADD-ED05D9A2A54F}" type="slidenum">
              <a:rPr lang="en-US" smtClean="0"/>
              <a:pPr/>
              <a:t>‹#›</a:t>
            </a:fld>
            <a:endParaRPr lang="en-US"/>
          </a:p>
        </p:txBody>
      </p:sp>
      <p:sp>
        <p:nvSpPr>
          <p:cNvPr id="5" name="Content Placeholder 2"/>
          <p:cNvSpPr>
            <a:spLocks noGrp="1"/>
          </p:cNvSpPr>
          <p:nvPr>
            <p:ph idx="13"/>
          </p:nvPr>
        </p:nvSpPr>
        <p:spPr>
          <a:xfrm>
            <a:off x="4579052" y="1251910"/>
            <a:ext cx="3277375" cy="761957"/>
          </a:xfrm>
          <a:prstGeom prst="rect">
            <a:avLst/>
          </a:prstGeom>
        </p:spPr>
        <p:txBody>
          <a:bodyPr lIns="51426" tIns="25713" rIns="51426" bIns="25713">
            <a:noAutofit/>
          </a:bodyPr>
          <a:lstStyle>
            <a:lvl1pPr marL="0" indent="0">
              <a:buFontTx/>
              <a:buNone/>
              <a:defRPr sz="2200"/>
            </a:lvl1pPr>
          </a:lstStyle>
          <a:p>
            <a:pPr lvl="0"/>
            <a:r>
              <a:rPr lang="en-US" dirty="0" smtClean="0"/>
              <a:t>Click to edit Master text styles</a:t>
            </a:r>
            <a:endParaRPr lang="en-US" dirty="0"/>
          </a:p>
        </p:txBody>
      </p:sp>
      <p:sp>
        <p:nvSpPr>
          <p:cNvPr id="7" name="Content Placeholder 2"/>
          <p:cNvSpPr>
            <a:spLocks noGrp="1"/>
          </p:cNvSpPr>
          <p:nvPr>
            <p:ph idx="14"/>
          </p:nvPr>
        </p:nvSpPr>
        <p:spPr>
          <a:xfrm>
            <a:off x="4572456" y="1971006"/>
            <a:ext cx="3746569" cy="2886748"/>
          </a:xfrm>
          <a:prstGeom prst="rect">
            <a:avLst/>
          </a:prstGeom>
        </p:spPr>
        <p:txBody>
          <a:bodyPr lIns="51426" tIns="25713" rIns="51426" bIns="25713"/>
          <a:lstStyle>
            <a:lvl1pPr>
              <a:spcBef>
                <a:spcPts val="337"/>
              </a:spcBef>
              <a:buClr>
                <a:schemeClr val="accent4"/>
              </a:buClr>
              <a:buSzPct val="91000"/>
              <a:buFont typeface="Lucida Grande"/>
              <a:buChar char="•"/>
              <a:defRPr sz="1800"/>
            </a:lvl1pPr>
            <a:lvl2pPr>
              <a:spcBef>
                <a:spcPts val="0"/>
              </a:spcBef>
              <a:defRPr sz="1600"/>
            </a:lvl2pPr>
            <a:lvl3pPr>
              <a:spcBef>
                <a:spcPts val="0"/>
              </a:spcBef>
              <a:defRPr sz="1500"/>
            </a:lvl3pPr>
          </a:lstStyle>
          <a:p>
            <a:pPr lvl="0"/>
            <a:r>
              <a:rPr lang="en-US" dirty="0" smtClean="0"/>
              <a:t>Click to edit Master text styles</a:t>
            </a:r>
          </a:p>
          <a:p>
            <a:pPr lvl="1"/>
            <a:r>
              <a:rPr lang="en-US" dirty="0" smtClean="0"/>
              <a:t>Second level</a:t>
            </a:r>
          </a:p>
          <a:p>
            <a:pPr lvl="2"/>
            <a:r>
              <a:rPr lang="en-US" dirty="0" smtClean="0"/>
              <a:t> Third</a:t>
            </a:r>
            <a:endParaRPr lang="en-US" dirty="0"/>
          </a:p>
        </p:txBody>
      </p:sp>
      <p:sp>
        <p:nvSpPr>
          <p:cNvPr id="8" name="Content Placeholder 2"/>
          <p:cNvSpPr>
            <a:spLocks noGrp="1"/>
          </p:cNvSpPr>
          <p:nvPr>
            <p:ph idx="15"/>
          </p:nvPr>
        </p:nvSpPr>
        <p:spPr>
          <a:xfrm>
            <a:off x="544039" y="1251910"/>
            <a:ext cx="3277375" cy="761957"/>
          </a:xfrm>
          <a:prstGeom prst="rect">
            <a:avLst/>
          </a:prstGeom>
        </p:spPr>
        <p:txBody>
          <a:bodyPr lIns="51426" tIns="25713" rIns="51426" bIns="25713">
            <a:noAutofit/>
          </a:bodyPr>
          <a:lstStyle>
            <a:lvl1pPr marL="0" indent="0">
              <a:buFontTx/>
              <a:buNone/>
              <a:defRPr sz="2200"/>
            </a:lvl1pPr>
          </a:lstStyle>
          <a:p>
            <a:pPr lvl="0"/>
            <a:r>
              <a:rPr lang="en-US" dirty="0" smtClean="0"/>
              <a:t>Click to edit Master text styles</a:t>
            </a:r>
            <a:endParaRPr lang="en-US" dirty="0"/>
          </a:p>
        </p:txBody>
      </p:sp>
      <p:sp>
        <p:nvSpPr>
          <p:cNvPr id="9" name="Content Placeholder 2"/>
          <p:cNvSpPr>
            <a:spLocks noGrp="1"/>
          </p:cNvSpPr>
          <p:nvPr>
            <p:ph idx="16"/>
          </p:nvPr>
        </p:nvSpPr>
        <p:spPr>
          <a:xfrm>
            <a:off x="537436" y="1971006"/>
            <a:ext cx="3746569" cy="2886748"/>
          </a:xfrm>
          <a:prstGeom prst="rect">
            <a:avLst/>
          </a:prstGeom>
        </p:spPr>
        <p:txBody>
          <a:bodyPr lIns="51426" tIns="25713" rIns="51426" bIns="25713"/>
          <a:lstStyle>
            <a:lvl1pPr>
              <a:spcBef>
                <a:spcPts val="337"/>
              </a:spcBef>
              <a:buClr>
                <a:schemeClr val="accent4"/>
              </a:buClr>
              <a:buSzPct val="91000"/>
              <a:buFont typeface="Lucida Grande"/>
              <a:buChar char="•"/>
              <a:defRPr sz="1800"/>
            </a:lvl1pPr>
            <a:lvl2pPr>
              <a:spcBef>
                <a:spcPts val="0"/>
              </a:spcBef>
              <a:defRPr sz="1600"/>
            </a:lvl2pPr>
            <a:lvl3pPr>
              <a:spcBef>
                <a:spcPts val="0"/>
              </a:spcBef>
              <a:defRPr sz="1500"/>
            </a:lvl3pPr>
          </a:lstStyle>
          <a:p>
            <a:pPr lvl="0"/>
            <a:r>
              <a:rPr lang="en-US" dirty="0" smtClean="0"/>
              <a:t>Click to edit Master text styles</a:t>
            </a:r>
          </a:p>
          <a:p>
            <a:pPr lvl="1"/>
            <a:r>
              <a:rPr lang="en-US" dirty="0" smtClean="0"/>
              <a:t>Second level</a:t>
            </a:r>
          </a:p>
          <a:p>
            <a:pPr lvl="2"/>
            <a:r>
              <a:rPr lang="en-US" dirty="0" smtClean="0"/>
              <a:t> Third</a:t>
            </a:r>
            <a:endParaRPr lang="en-US" dirty="0"/>
          </a:p>
        </p:txBody>
      </p:sp>
    </p:spTree>
    <p:extLst>
      <p:ext uri="{BB962C8B-B14F-4D97-AF65-F5344CB8AC3E}">
        <p14:creationId xmlns:p14="http://schemas.microsoft.com/office/powerpoint/2010/main" val="340045704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027CC8FC-DC84-4CE8-AADD-ED05D9A2A54F}" type="slidenum">
              <a:rPr lang="en-US" smtClean="0">
                <a:solidFill>
                  <a:prstClr val="white"/>
                </a:solidFill>
                <a:latin typeface="Calibri"/>
              </a:rPr>
              <a:pPr/>
              <a:t>‹#›</a:t>
            </a:fld>
            <a:endParaRPr lang="en-US">
              <a:solidFill>
                <a:prstClr val="white"/>
              </a:solidFill>
              <a:latin typeface="Calibri"/>
            </a:endParaRPr>
          </a:p>
        </p:txBody>
      </p:sp>
    </p:spTree>
    <p:extLst>
      <p:ext uri="{BB962C8B-B14F-4D97-AF65-F5344CB8AC3E}">
        <p14:creationId xmlns:p14="http://schemas.microsoft.com/office/powerpoint/2010/main" val="1670342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op">
    <p:spTree>
      <p:nvGrpSpPr>
        <p:cNvPr id="1" name=""/>
        <p:cNvGrpSpPr/>
        <p:nvPr/>
      </p:nvGrpSpPr>
      <p:grpSpPr>
        <a:xfrm>
          <a:off x="0" y="0"/>
          <a:ext cx="0" cy="0"/>
          <a:chOff x="0" y="0"/>
          <a:chExt cx="0" cy="0"/>
        </a:xfrm>
      </p:grpSpPr>
      <p:sp>
        <p:nvSpPr>
          <p:cNvPr id="5" name="Title Placeholder 6"/>
          <p:cNvSpPr>
            <a:spLocks noGrp="1"/>
          </p:cNvSpPr>
          <p:nvPr>
            <p:ph type="title"/>
          </p:nvPr>
        </p:nvSpPr>
        <p:spPr>
          <a:xfrm>
            <a:off x="0" y="-70583"/>
            <a:ext cx="9144000" cy="857250"/>
          </a:xfrm>
          <a:prstGeom prst="rect">
            <a:avLst/>
          </a:prstGeom>
        </p:spPr>
        <p:txBody>
          <a:bodyPr vert="horz" lIns="51378" tIns="25688" rIns="51378" bIns="25688" rtlCol="0" anchor="ctr">
            <a:normAutofit/>
          </a:bodyPr>
          <a:lstStyle>
            <a:lvl1pPr>
              <a:defRPr sz="3500" spc="-56" baseline="0">
                <a:solidFill>
                  <a:schemeClr val="bg1">
                    <a:lumMod val="85000"/>
                    <a:lumOff val="15000"/>
                  </a:schemeClr>
                </a:solidFill>
                <a:latin typeface="Calibri"/>
                <a:cs typeface="Calibri"/>
              </a:defRPr>
            </a:lvl1pPr>
          </a:lstStyle>
          <a:p>
            <a:r>
              <a:rPr lang="en-US" smtClean="0"/>
              <a:t>Click to edit Master title style</a:t>
            </a:r>
            <a:endParaRPr lang="en-US" dirty="0"/>
          </a:p>
        </p:txBody>
      </p:sp>
      <p:sp>
        <p:nvSpPr>
          <p:cNvPr id="3" name="Slide Number Placeholder 18"/>
          <p:cNvSpPr>
            <a:spLocks noGrp="1"/>
          </p:cNvSpPr>
          <p:nvPr>
            <p:ph type="sldNum" sz="quarter" idx="10"/>
          </p:nvPr>
        </p:nvSpPr>
        <p:spPr/>
        <p:txBody>
          <a:bodyPr/>
          <a:lstStyle>
            <a:lvl1pPr>
              <a:defRPr/>
            </a:lvl1pPr>
          </a:lstStyle>
          <a:p>
            <a:fld id="{C21CAC35-CFB6-1E48-A14E-383DC2CFD0B2}" type="slidenum">
              <a:rPr lang="en-US"/>
              <a:pPr/>
              <a:t>‹#›</a:t>
            </a:fld>
            <a:endParaRPr lang="en-US"/>
          </a:p>
        </p:txBody>
      </p:sp>
    </p:spTree>
    <p:extLst>
      <p:ext uri="{BB962C8B-B14F-4D97-AF65-F5344CB8AC3E}">
        <p14:creationId xmlns:p14="http://schemas.microsoft.com/office/powerpoint/2010/main" val="2064583698"/>
      </p:ext>
    </p:extLst>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
            <a:ext cx="9156700" cy="515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4"/>
          <p:cNvSpPr txBox="1">
            <a:spLocks noChangeArrowheads="1"/>
          </p:cNvSpPr>
          <p:nvPr/>
        </p:nvSpPr>
        <p:spPr bwMode="auto">
          <a:xfrm>
            <a:off x="6811964" y="2509840"/>
            <a:ext cx="103856" cy="29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1426" tIns="25713" rIns="51426" bIns="25713">
            <a:spAutoFit/>
          </a:bodyPr>
          <a:lstStyle>
            <a:lvl1pPr>
              <a:defRPr sz="1600">
                <a:solidFill>
                  <a:schemeClr val="tx1"/>
                </a:solidFill>
                <a:latin typeface="Calibri" charset="0"/>
                <a:ea typeface="ＭＳ Ｐゴシック" charset="0"/>
                <a:cs typeface="ＭＳ Ｐゴシック" charset="0"/>
              </a:defRPr>
            </a:lvl1pPr>
            <a:lvl2pPr marL="742950" indent="-285750">
              <a:defRPr sz="1600">
                <a:solidFill>
                  <a:schemeClr val="tx1"/>
                </a:solidFill>
                <a:latin typeface="Calibri" charset="0"/>
                <a:ea typeface="ＭＳ Ｐゴシック" charset="0"/>
              </a:defRPr>
            </a:lvl2pPr>
            <a:lvl3pPr marL="1143000" indent="-228600">
              <a:defRPr sz="1600">
                <a:solidFill>
                  <a:schemeClr val="tx1"/>
                </a:solidFill>
                <a:latin typeface="Calibri" charset="0"/>
                <a:ea typeface="ＭＳ Ｐゴシック" charset="0"/>
              </a:defRPr>
            </a:lvl3pPr>
            <a:lvl4pPr marL="1600200" indent="-228600">
              <a:defRPr sz="1600">
                <a:solidFill>
                  <a:schemeClr val="tx1"/>
                </a:solidFill>
                <a:latin typeface="Calibri" charset="0"/>
                <a:ea typeface="ＭＳ Ｐゴシック" charset="0"/>
              </a:defRPr>
            </a:lvl4pPr>
            <a:lvl5pPr marL="2057400" indent="-228600">
              <a:defRPr sz="1600">
                <a:solidFill>
                  <a:schemeClr val="tx1"/>
                </a:solidFill>
                <a:latin typeface="Calibri" charset="0"/>
                <a:ea typeface="ＭＳ Ｐゴシック" charset="0"/>
              </a:defRPr>
            </a:lvl5pPr>
            <a:lvl6pPr marL="2514600" indent="-228600" defTabSz="815975" fontAlgn="base">
              <a:spcBef>
                <a:spcPct val="0"/>
              </a:spcBef>
              <a:spcAft>
                <a:spcPct val="0"/>
              </a:spcAft>
              <a:defRPr sz="1600">
                <a:solidFill>
                  <a:schemeClr val="tx1"/>
                </a:solidFill>
                <a:latin typeface="Calibri" charset="0"/>
                <a:ea typeface="ＭＳ Ｐゴシック" charset="0"/>
              </a:defRPr>
            </a:lvl6pPr>
            <a:lvl7pPr marL="2971800" indent="-228600" defTabSz="815975" fontAlgn="base">
              <a:spcBef>
                <a:spcPct val="0"/>
              </a:spcBef>
              <a:spcAft>
                <a:spcPct val="0"/>
              </a:spcAft>
              <a:defRPr sz="1600">
                <a:solidFill>
                  <a:schemeClr val="tx1"/>
                </a:solidFill>
                <a:latin typeface="Calibri" charset="0"/>
                <a:ea typeface="ＭＳ Ｐゴシック" charset="0"/>
              </a:defRPr>
            </a:lvl7pPr>
            <a:lvl8pPr marL="3429000" indent="-228600" defTabSz="815975" fontAlgn="base">
              <a:spcBef>
                <a:spcPct val="0"/>
              </a:spcBef>
              <a:spcAft>
                <a:spcPct val="0"/>
              </a:spcAft>
              <a:defRPr sz="1600">
                <a:solidFill>
                  <a:schemeClr val="tx1"/>
                </a:solidFill>
                <a:latin typeface="Calibri" charset="0"/>
                <a:ea typeface="ＭＳ Ｐゴシック" charset="0"/>
              </a:defRPr>
            </a:lvl8pPr>
            <a:lvl9pPr marL="3886200" indent="-228600" defTabSz="815975" fontAlgn="base">
              <a:spcBef>
                <a:spcPct val="0"/>
              </a:spcBef>
              <a:spcAft>
                <a:spcPct val="0"/>
              </a:spcAft>
              <a:defRPr sz="1600">
                <a:solidFill>
                  <a:schemeClr val="tx1"/>
                </a:solidFill>
                <a:latin typeface="Calibri" charset="0"/>
                <a:ea typeface="ＭＳ Ｐゴシック" charset="0"/>
              </a:defRPr>
            </a:lvl9pPr>
          </a:lstStyle>
          <a:p>
            <a:endParaRPr lang="en-US"/>
          </a:p>
        </p:txBody>
      </p:sp>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9156700" cy="515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5"/>
          <p:cNvSpPr>
            <a:spLocks noGrp="1"/>
          </p:cNvSpPr>
          <p:nvPr>
            <p:ph type="title"/>
          </p:nvPr>
        </p:nvSpPr>
        <p:spPr>
          <a:xfrm>
            <a:off x="5035729" y="2126197"/>
            <a:ext cx="3705368" cy="857250"/>
          </a:xfrm>
        </p:spPr>
        <p:txBody>
          <a:bodyPr>
            <a:noAutofit/>
          </a:bodyPr>
          <a:lstStyle>
            <a:lvl1pPr algn="l">
              <a:defRPr sz="3000" baseline="0">
                <a:solidFill>
                  <a:schemeClr val="bg1"/>
                </a:solidFill>
              </a:defRPr>
            </a:lvl1pPr>
          </a:lstStyle>
          <a:p>
            <a:r>
              <a:rPr lang="en-US" smtClean="0"/>
              <a:t>Click to edit Master title style</a:t>
            </a:r>
            <a:endParaRPr lang="en-US" dirty="0"/>
          </a:p>
        </p:txBody>
      </p:sp>
      <p:sp>
        <p:nvSpPr>
          <p:cNvPr id="6" name="TextBox 4"/>
          <p:cNvSpPr txBox="1">
            <a:spLocks noChangeArrowheads="1"/>
          </p:cNvSpPr>
          <p:nvPr userDrawn="1"/>
        </p:nvSpPr>
        <p:spPr bwMode="auto">
          <a:xfrm>
            <a:off x="6811964" y="2509840"/>
            <a:ext cx="103856" cy="29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1426" tIns="25713" rIns="51426" bIns="25713">
            <a:spAutoFit/>
          </a:bodyPr>
          <a:lstStyle>
            <a:lvl1pPr>
              <a:defRPr sz="1600">
                <a:solidFill>
                  <a:schemeClr val="tx1"/>
                </a:solidFill>
                <a:latin typeface="Calibri" charset="0"/>
                <a:ea typeface="ＭＳ Ｐゴシック" charset="0"/>
                <a:cs typeface="ＭＳ Ｐゴシック" charset="0"/>
              </a:defRPr>
            </a:lvl1pPr>
            <a:lvl2pPr marL="742950" indent="-285750">
              <a:defRPr sz="1600">
                <a:solidFill>
                  <a:schemeClr val="tx1"/>
                </a:solidFill>
                <a:latin typeface="Calibri" charset="0"/>
                <a:ea typeface="ＭＳ Ｐゴシック" charset="0"/>
              </a:defRPr>
            </a:lvl2pPr>
            <a:lvl3pPr marL="1143000" indent="-228600">
              <a:defRPr sz="1600">
                <a:solidFill>
                  <a:schemeClr val="tx1"/>
                </a:solidFill>
                <a:latin typeface="Calibri" charset="0"/>
                <a:ea typeface="ＭＳ Ｐゴシック" charset="0"/>
              </a:defRPr>
            </a:lvl3pPr>
            <a:lvl4pPr marL="1600200" indent="-228600">
              <a:defRPr sz="1600">
                <a:solidFill>
                  <a:schemeClr val="tx1"/>
                </a:solidFill>
                <a:latin typeface="Calibri" charset="0"/>
                <a:ea typeface="ＭＳ Ｐゴシック" charset="0"/>
              </a:defRPr>
            </a:lvl4pPr>
            <a:lvl5pPr marL="2057400" indent="-228600">
              <a:defRPr sz="1600">
                <a:solidFill>
                  <a:schemeClr val="tx1"/>
                </a:solidFill>
                <a:latin typeface="Calibri" charset="0"/>
                <a:ea typeface="ＭＳ Ｐゴシック" charset="0"/>
              </a:defRPr>
            </a:lvl5pPr>
            <a:lvl6pPr marL="2514600" indent="-228600" defTabSz="815975" fontAlgn="base">
              <a:spcBef>
                <a:spcPct val="0"/>
              </a:spcBef>
              <a:spcAft>
                <a:spcPct val="0"/>
              </a:spcAft>
              <a:defRPr sz="1600">
                <a:solidFill>
                  <a:schemeClr val="tx1"/>
                </a:solidFill>
                <a:latin typeface="Calibri" charset="0"/>
                <a:ea typeface="ＭＳ Ｐゴシック" charset="0"/>
              </a:defRPr>
            </a:lvl6pPr>
            <a:lvl7pPr marL="2971800" indent="-228600" defTabSz="815975" fontAlgn="base">
              <a:spcBef>
                <a:spcPct val="0"/>
              </a:spcBef>
              <a:spcAft>
                <a:spcPct val="0"/>
              </a:spcAft>
              <a:defRPr sz="1600">
                <a:solidFill>
                  <a:schemeClr val="tx1"/>
                </a:solidFill>
                <a:latin typeface="Calibri" charset="0"/>
                <a:ea typeface="ＭＳ Ｐゴシック" charset="0"/>
              </a:defRPr>
            </a:lvl7pPr>
            <a:lvl8pPr marL="3429000" indent="-228600" defTabSz="815975" fontAlgn="base">
              <a:spcBef>
                <a:spcPct val="0"/>
              </a:spcBef>
              <a:spcAft>
                <a:spcPct val="0"/>
              </a:spcAft>
              <a:defRPr sz="1600">
                <a:solidFill>
                  <a:schemeClr val="tx1"/>
                </a:solidFill>
                <a:latin typeface="Calibri" charset="0"/>
                <a:ea typeface="ＭＳ Ｐゴシック" charset="0"/>
              </a:defRPr>
            </a:lvl8pPr>
            <a:lvl9pPr marL="3886200" indent="-228600" defTabSz="815975" fontAlgn="base">
              <a:spcBef>
                <a:spcPct val="0"/>
              </a:spcBef>
              <a:spcAft>
                <a:spcPct val="0"/>
              </a:spcAft>
              <a:defRPr sz="1600">
                <a:solidFill>
                  <a:schemeClr val="tx1"/>
                </a:solidFill>
                <a:latin typeface="Calibri" charset="0"/>
                <a:ea typeface="ＭＳ Ｐゴシック" charset="0"/>
              </a:defRPr>
            </a:lvl9pPr>
          </a:lstStyle>
          <a:p>
            <a:endParaRPr lang="en-US"/>
          </a:p>
        </p:txBody>
      </p:sp>
    </p:spTree>
    <p:extLst>
      <p:ext uri="{BB962C8B-B14F-4D97-AF65-F5344CB8AC3E}">
        <p14:creationId xmlns:p14="http://schemas.microsoft.com/office/powerpoint/2010/main" val="3428605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genda content">
    <p:spTree>
      <p:nvGrpSpPr>
        <p:cNvPr id="1" name=""/>
        <p:cNvGrpSpPr/>
        <p:nvPr/>
      </p:nvGrpSpPr>
      <p:grpSpPr>
        <a:xfrm>
          <a:off x="0" y="0"/>
          <a:ext cx="0" cy="0"/>
          <a:chOff x="0" y="0"/>
          <a:chExt cx="0" cy="0"/>
        </a:xfrm>
      </p:grpSpPr>
      <p:sp>
        <p:nvSpPr>
          <p:cNvPr id="4" name="Rectangle 3"/>
          <p:cNvSpPr/>
          <p:nvPr/>
        </p:nvSpPr>
        <p:spPr>
          <a:xfrm>
            <a:off x="0" y="1030018"/>
            <a:ext cx="9144000" cy="3329996"/>
          </a:xfrm>
          <a:prstGeom prst="rect">
            <a:avLst/>
          </a:prstGeom>
          <a:gradFill flip="none" rotWithShape="1">
            <a:gsLst>
              <a:gs pos="100000">
                <a:schemeClr val="bg1"/>
              </a:gs>
              <a:gs pos="0">
                <a:schemeClr val="accent1"/>
              </a:gs>
            </a:gsLst>
            <a:lin ang="5400000" scaled="0"/>
            <a:tileRect/>
          </a:gradFill>
          <a:ln w="25400">
            <a:noFill/>
            <a:round/>
            <a:headEnd/>
            <a:tailEnd/>
          </a:ln>
          <a:effectLst>
            <a:innerShdw blurRad="165100" dist="50800" dir="16200000">
              <a:schemeClr val="bg1">
                <a:alpha val="28000"/>
              </a:schemeClr>
            </a:innerShdw>
          </a:effectLst>
        </p:spPr>
        <p:txBody>
          <a:bodyPr lIns="102852" tIns="102852" rIns="102852" bIns="102852" anchor="ctr" anchorCtr="1"/>
          <a:lstStyle/>
          <a:p>
            <a:pPr defTabSz="514259" fontAlgn="auto">
              <a:spcBef>
                <a:spcPts val="0"/>
              </a:spcBef>
              <a:spcAft>
                <a:spcPts val="0"/>
              </a:spcAft>
              <a:defRPr/>
            </a:pPr>
            <a:endParaRPr lang="en-US" kern="0">
              <a:solidFill>
                <a:srgbClr val="FFFFFF"/>
              </a:solidFill>
              <a:latin typeface="+mj-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11" name="Content Placeholder 10"/>
          <p:cNvSpPr>
            <a:spLocks noGrp="1"/>
          </p:cNvSpPr>
          <p:nvPr>
            <p:ph sz="quarter" idx="14"/>
          </p:nvPr>
        </p:nvSpPr>
        <p:spPr>
          <a:xfrm>
            <a:off x="1195997" y="1205588"/>
            <a:ext cx="6810403" cy="3400226"/>
          </a:xfrm>
          <a:prstGeom prst="rect">
            <a:avLst/>
          </a:prstGeom>
        </p:spPr>
        <p:txBody>
          <a:bodyPr lIns="51426" tIns="25713" rIns="51426" bIns="25713"/>
          <a:lstStyle>
            <a:lvl1pPr marL="0" marR="0" indent="0" algn="l" defTabSz="816334" rtl="0" eaLnBrk="1" fontAlgn="auto" latinLnBrk="0" hangingPunct="1">
              <a:lnSpc>
                <a:spcPct val="150000"/>
              </a:lnSpc>
              <a:spcBef>
                <a:spcPts val="675"/>
              </a:spcBef>
              <a:spcAft>
                <a:spcPts val="0"/>
              </a:spcAft>
              <a:buClrTx/>
              <a:buSzPct val="80000"/>
              <a:buFont typeface="Arial"/>
              <a:buNone/>
              <a:tabLst/>
              <a:defRPr sz="2000"/>
            </a:lvl1pPr>
            <a:lvl2pPr marL="257130" marR="0" indent="0" algn="l" defTabSz="816334" rtl="0" eaLnBrk="1" fontAlgn="auto" latinLnBrk="0" hangingPunct="1">
              <a:lnSpc>
                <a:spcPct val="100000"/>
              </a:lnSpc>
              <a:spcBef>
                <a:spcPts val="0"/>
              </a:spcBef>
              <a:spcAft>
                <a:spcPts val="0"/>
              </a:spcAft>
              <a:buClrTx/>
              <a:buSzTx/>
              <a:buFontTx/>
              <a:buNone/>
              <a:tabLst/>
              <a:defRPr sz="1800"/>
            </a:lvl2pPr>
            <a:lvl3pPr marL="553542" marR="0" indent="0" algn="l" defTabSz="816334" rtl="0" eaLnBrk="1" fontAlgn="auto" latinLnBrk="0" hangingPunct="1">
              <a:lnSpc>
                <a:spcPct val="100000"/>
              </a:lnSpc>
              <a:spcBef>
                <a:spcPts val="0"/>
              </a:spcBef>
              <a:spcAft>
                <a:spcPts val="0"/>
              </a:spcAft>
              <a:buClr>
                <a:srgbClr val="7F7F7F"/>
              </a:buClr>
              <a:buSzPct val="100000"/>
              <a:buFontTx/>
              <a:buNone/>
              <a:tabLst/>
              <a:defRPr sz="2000"/>
            </a:lvl3pPr>
            <a:lvl4pPr marL="722283" marR="0" indent="0" algn="l" defTabSz="816334" rtl="0" eaLnBrk="1" fontAlgn="auto" latinLnBrk="0" hangingPunct="1">
              <a:lnSpc>
                <a:spcPct val="100000"/>
              </a:lnSpc>
              <a:spcBef>
                <a:spcPts val="0"/>
              </a:spcBef>
              <a:spcAft>
                <a:spcPts val="0"/>
              </a:spcAft>
              <a:buClrTx/>
              <a:buSzTx/>
              <a:buFontTx/>
              <a:buNone/>
              <a:tabLst/>
              <a:defRPr sz="2200"/>
            </a:lvl4pPr>
            <a:lvl5pPr>
              <a:defRPr sz="2300"/>
            </a:lvl5pPr>
          </a:lstStyle>
          <a:p>
            <a:pPr lvl="0"/>
            <a:r>
              <a:rPr lang="en-US" smtClean="0"/>
              <a:t>Click to edit Master text styles</a:t>
            </a:r>
          </a:p>
          <a:p>
            <a:pPr lvl="1"/>
            <a:r>
              <a:rPr lang="en-US" smtClean="0"/>
              <a:t>Second level</a:t>
            </a:r>
          </a:p>
        </p:txBody>
      </p:sp>
      <p:sp>
        <p:nvSpPr>
          <p:cNvPr id="5" name="Slide Number Placeholder 5"/>
          <p:cNvSpPr>
            <a:spLocks noGrp="1"/>
          </p:cNvSpPr>
          <p:nvPr>
            <p:ph type="sldNum" sz="quarter" idx="15"/>
          </p:nvPr>
        </p:nvSpPr>
        <p:spPr/>
        <p:txBody>
          <a:bodyPr/>
          <a:lstStyle>
            <a:lvl1pPr>
              <a:defRPr>
                <a:solidFill>
                  <a:schemeClr val="accent4"/>
                </a:solidFill>
              </a:defRPr>
            </a:lvl1pPr>
          </a:lstStyle>
          <a:p>
            <a:pPr>
              <a:defRPr/>
            </a:pPr>
            <a:fld id="{07F48832-F29A-374C-9152-40F78534E3B4}" type="slidenum">
              <a:rPr lang="en-US" smtClean="0"/>
              <a:pPr>
                <a:defRPr/>
              </a:pPr>
              <a:t>‹#›</a:t>
            </a:fld>
            <a:endParaRPr lang="en-US" dirty="0"/>
          </a:p>
        </p:txBody>
      </p:sp>
      <p:sp>
        <p:nvSpPr>
          <p:cNvPr id="6" name="Rectangle 5"/>
          <p:cNvSpPr/>
          <p:nvPr userDrawn="1"/>
        </p:nvSpPr>
        <p:spPr>
          <a:xfrm>
            <a:off x="0" y="1030018"/>
            <a:ext cx="9144000" cy="3329996"/>
          </a:xfrm>
          <a:prstGeom prst="rect">
            <a:avLst/>
          </a:prstGeom>
          <a:gradFill flip="none" rotWithShape="1">
            <a:gsLst>
              <a:gs pos="100000">
                <a:schemeClr val="bg1"/>
              </a:gs>
              <a:gs pos="0">
                <a:schemeClr val="accent1"/>
              </a:gs>
            </a:gsLst>
            <a:lin ang="5400000" scaled="0"/>
            <a:tileRect/>
          </a:gradFill>
          <a:ln w="25400">
            <a:noFill/>
            <a:round/>
            <a:headEnd/>
            <a:tailEnd/>
          </a:ln>
          <a:effectLst>
            <a:innerShdw blurRad="165100" dist="50800" dir="16200000">
              <a:schemeClr val="bg1">
                <a:alpha val="28000"/>
              </a:schemeClr>
            </a:innerShdw>
          </a:effectLst>
        </p:spPr>
        <p:txBody>
          <a:bodyPr lIns="102852" tIns="102852" rIns="102852" bIns="102852" anchor="ctr" anchorCtr="1"/>
          <a:lstStyle/>
          <a:p>
            <a:pPr defTabSz="514259" fontAlgn="auto">
              <a:spcBef>
                <a:spcPts val="0"/>
              </a:spcBef>
              <a:spcAft>
                <a:spcPts val="0"/>
              </a:spcAft>
              <a:defRPr/>
            </a:pPr>
            <a:endParaRPr lang="en-US" kern="0">
              <a:solidFill>
                <a:srgbClr val="FFFFFF"/>
              </a:solidFill>
              <a:latin typeface="+mj-lt"/>
              <a:ea typeface="+mn-ea"/>
              <a:cs typeface="+mn-cs"/>
            </a:endParaRPr>
          </a:p>
        </p:txBody>
      </p:sp>
    </p:spTree>
    <p:extLst>
      <p:ext uri="{BB962C8B-B14F-4D97-AF65-F5344CB8AC3E}">
        <p14:creationId xmlns:p14="http://schemas.microsoft.com/office/powerpoint/2010/main" val="1575734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10"/>
          <p:cNvSpPr>
            <a:spLocks noGrp="1"/>
          </p:cNvSpPr>
          <p:nvPr>
            <p:ph sz="quarter" idx="14"/>
          </p:nvPr>
        </p:nvSpPr>
        <p:spPr>
          <a:xfrm>
            <a:off x="288839" y="980199"/>
            <a:ext cx="8555969" cy="3557179"/>
          </a:xfrm>
          <a:prstGeom prst="rect">
            <a:avLst/>
          </a:prstGeom>
        </p:spPr>
        <p:txBody>
          <a:bodyPr lIns="51426" tIns="25713" rIns="51426" bIns="25713"/>
          <a:lstStyle>
            <a:lvl1pPr marL="257129" marR="0" indent="-257129" algn="l" defTabSz="816334" rtl="0" eaLnBrk="1" fontAlgn="auto" latinLnBrk="0" hangingPunct="1">
              <a:lnSpc>
                <a:spcPct val="100000"/>
              </a:lnSpc>
              <a:spcBef>
                <a:spcPts val="675"/>
              </a:spcBef>
              <a:spcAft>
                <a:spcPts val="0"/>
              </a:spcAft>
              <a:buClrTx/>
              <a:buSzPct val="80000"/>
              <a:buFontTx/>
              <a:buBlip>
                <a:blip r:embed="rId2"/>
              </a:buBlip>
              <a:tabLst/>
              <a:defRPr/>
            </a:lvl1pPr>
            <a:lvl2pPr marL="543722" marR="0" indent="-286592" algn="l" defTabSz="816334" rtl="0" eaLnBrk="1" fontAlgn="auto" latinLnBrk="0" hangingPunct="1">
              <a:lnSpc>
                <a:spcPct val="100000"/>
              </a:lnSpc>
              <a:spcBef>
                <a:spcPts val="0"/>
              </a:spcBef>
              <a:spcAft>
                <a:spcPts val="0"/>
              </a:spcAft>
              <a:buClrTx/>
              <a:buSzTx/>
              <a:buFont typeface="Calibri" pitchFamily="34" charset="0"/>
              <a:buChar char="–"/>
              <a:tabLst/>
              <a:defRPr/>
            </a:lvl2pPr>
            <a:lvl3pPr marL="712462" marR="0" indent="-158920" algn="l" defTabSz="816334" rtl="0" eaLnBrk="1" fontAlgn="auto" latinLnBrk="0" hangingPunct="1">
              <a:lnSpc>
                <a:spcPct val="100000"/>
              </a:lnSpc>
              <a:spcBef>
                <a:spcPts val="0"/>
              </a:spcBef>
              <a:spcAft>
                <a:spcPts val="0"/>
              </a:spcAft>
              <a:buClr>
                <a:srgbClr val="7F7F7F"/>
              </a:buClr>
              <a:buSzPct val="100000"/>
              <a:buFont typeface="Wingdings 3" pitchFamily="18" charset="2"/>
              <a:buChar char="ê"/>
              <a:tabLst/>
              <a:defRPr/>
            </a:lvl3pPr>
            <a:lvl4pPr marL="1028517" marR="0" indent="-306234" algn="l" defTabSz="816334" rtl="0" eaLnBrk="1" fontAlgn="auto" latinLnBrk="0" hangingPunct="1">
              <a:lnSpc>
                <a:spcPct val="100000"/>
              </a:lnSpc>
              <a:spcBef>
                <a:spcPts val="0"/>
              </a:spcBef>
              <a:spcAft>
                <a:spcPts val="0"/>
              </a:spcAft>
              <a:buClrTx/>
              <a:buSzTx/>
              <a:buFont typeface="Arial" pitchFamily="34" charset="0"/>
              <a:buChar char="–"/>
              <a:tabLst/>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Slide Number Placeholder 5"/>
          <p:cNvSpPr>
            <a:spLocks noGrp="1"/>
          </p:cNvSpPr>
          <p:nvPr>
            <p:ph type="sldNum" sz="quarter" idx="15"/>
          </p:nvPr>
        </p:nvSpPr>
        <p:spPr/>
        <p:txBody>
          <a:bodyPr/>
          <a:lstStyle>
            <a:lvl1pPr>
              <a:defRPr/>
            </a:lvl1pPr>
          </a:lstStyle>
          <a:p>
            <a:pPr>
              <a:defRPr/>
            </a:pPr>
            <a:fld id="{EC3E9CF1-D74C-C84C-BFDE-2F04DF0BE563}" type="slidenum">
              <a:rPr lang="en-US" smtClean="0"/>
              <a:pPr>
                <a:defRPr/>
              </a:pPr>
              <a:t>‹#›</a:t>
            </a:fld>
            <a:endParaRPr lang="en-US" dirty="0"/>
          </a:p>
        </p:txBody>
      </p:sp>
    </p:spTree>
    <p:extLst>
      <p:ext uri="{BB962C8B-B14F-4D97-AF65-F5344CB8AC3E}">
        <p14:creationId xmlns:p14="http://schemas.microsoft.com/office/powerpoint/2010/main" val="3985214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ubhea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0" y="785687"/>
            <a:ext cx="9144000" cy="479779"/>
          </a:xfrm>
          <a:prstGeom prst="rect">
            <a:avLst/>
          </a:prstGeom>
        </p:spPr>
        <p:txBody>
          <a:bodyPr lIns="51426" tIns="25713" rIns="51426" bIns="25713"/>
          <a:lstStyle>
            <a:lvl1pPr algn="ctr">
              <a:buFontTx/>
              <a:buNone/>
              <a:defRPr sz="2000"/>
            </a:lvl1pPr>
          </a:lstStyle>
          <a:p>
            <a:pPr lvl="0"/>
            <a:r>
              <a:rPr lang="en-US" smtClean="0"/>
              <a:t>Click to edit Master text styles</a:t>
            </a:r>
          </a:p>
        </p:txBody>
      </p:sp>
      <p:sp>
        <p:nvSpPr>
          <p:cNvPr id="11" name="Content Placeholder 10"/>
          <p:cNvSpPr>
            <a:spLocks noGrp="1"/>
          </p:cNvSpPr>
          <p:nvPr>
            <p:ph sz="quarter" idx="14"/>
          </p:nvPr>
        </p:nvSpPr>
        <p:spPr>
          <a:xfrm>
            <a:off x="288839" y="1360214"/>
            <a:ext cx="8555969" cy="3162003"/>
          </a:xfrm>
          <a:prstGeom prst="rect">
            <a:avLst/>
          </a:prstGeom>
        </p:spPr>
        <p:txBody>
          <a:bodyPr lIns="51426" tIns="25713" rIns="51426" bIns="25713"/>
          <a:lstStyle>
            <a:lvl1pPr marL="257129" marR="0" indent="-257129" algn="l" defTabSz="816334" rtl="0" eaLnBrk="1" fontAlgn="auto" latinLnBrk="0" hangingPunct="1">
              <a:lnSpc>
                <a:spcPct val="100000"/>
              </a:lnSpc>
              <a:spcBef>
                <a:spcPts val="675"/>
              </a:spcBef>
              <a:spcAft>
                <a:spcPts val="0"/>
              </a:spcAft>
              <a:buClrTx/>
              <a:buSzPct val="80000"/>
              <a:buFontTx/>
              <a:buBlip>
                <a:blip r:embed="rId2"/>
              </a:buBlip>
              <a:tabLst/>
              <a:defRPr/>
            </a:lvl1pPr>
            <a:lvl2pPr marL="543722" marR="0" indent="-286592" algn="l" defTabSz="816334" rtl="0" eaLnBrk="1" fontAlgn="auto" latinLnBrk="0" hangingPunct="1">
              <a:lnSpc>
                <a:spcPct val="100000"/>
              </a:lnSpc>
              <a:spcBef>
                <a:spcPts val="0"/>
              </a:spcBef>
              <a:spcAft>
                <a:spcPts val="0"/>
              </a:spcAft>
              <a:buClrTx/>
              <a:buSzTx/>
              <a:buFont typeface="Calibri" pitchFamily="34" charset="0"/>
              <a:buChar char="–"/>
              <a:tabLst/>
              <a:defRPr/>
            </a:lvl2pPr>
            <a:lvl3pPr marL="712462" marR="0" indent="-158920" algn="l" defTabSz="816334" rtl="0" eaLnBrk="1" fontAlgn="auto" latinLnBrk="0" hangingPunct="1">
              <a:lnSpc>
                <a:spcPct val="100000"/>
              </a:lnSpc>
              <a:spcBef>
                <a:spcPts val="0"/>
              </a:spcBef>
              <a:spcAft>
                <a:spcPts val="0"/>
              </a:spcAft>
              <a:buClr>
                <a:srgbClr val="7F7F7F"/>
              </a:buClr>
              <a:buSzPct val="100000"/>
              <a:buFont typeface="Wingdings 3" pitchFamily="18" charset="2"/>
              <a:buChar char="ê"/>
              <a:tabLst/>
              <a:defRPr/>
            </a:lvl3pPr>
            <a:lvl4pPr marL="1028517" marR="0" indent="-306234" algn="l" defTabSz="816334" rtl="0" eaLnBrk="1" fontAlgn="auto" latinLnBrk="0" hangingPunct="1">
              <a:lnSpc>
                <a:spcPct val="100000"/>
              </a:lnSpc>
              <a:spcBef>
                <a:spcPts val="0"/>
              </a:spcBef>
              <a:spcAft>
                <a:spcPts val="0"/>
              </a:spcAft>
              <a:buClrTx/>
              <a:buSzTx/>
              <a:buFont typeface="Arial" pitchFamily="34" charset="0"/>
              <a:buChar char="–"/>
              <a:tabLst/>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noProof="0" dirty="0" smtClean="0"/>
          </a:p>
        </p:txBody>
      </p:sp>
      <p:sp>
        <p:nvSpPr>
          <p:cNvPr id="5" name="Slide Number Placeholder 5"/>
          <p:cNvSpPr>
            <a:spLocks noGrp="1"/>
          </p:cNvSpPr>
          <p:nvPr>
            <p:ph type="sldNum" sz="quarter" idx="15"/>
          </p:nvPr>
        </p:nvSpPr>
        <p:spPr/>
        <p:txBody>
          <a:bodyPr/>
          <a:lstStyle>
            <a:lvl1pPr>
              <a:defRPr/>
            </a:lvl1pPr>
          </a:lstStyle>
          <a:p>
            <a:pPr>
              <a:defRPr/>
            </a:pPr>
            <a:fld id="{E8839C46-E965-504D-BC92-3B5C4E312804}" type="slidenum">
              <a:rPr lang="en-US" smtClean="0"/>
              <a:pPr>
                <a:defRPr/>
              </a:pPr>
              <a:t>‹#›</a:t>
            </a:fld>
            <a:endParaRPr lang="en-US" dirty="0"/>
          </a:p>
        </p:txBody>
      </p:sp>
    </p:spTree>
    <p:extLst>
      <p:ext uri="{BB962C8B-B14F-4D97-AF65-F5344CB8AC3E}">
        <p14:creationId xmlns:p14="http://schemas.microsoft.com/office/powerpoint/2010/main" val="3114222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ubhead, 2 column">
    <p:spTree>
      <p:nvGrpSpPr>
        <p:cNvPr id="1" name=""/>
        <p:cNvGrpSpPr/>
        <p:nvPr/>
      </p:nvGrpSpPr>
      <p:grpSpPr>
        <a:xfrm>
          <a:off x="0" y="0"/>
          <a:ext cx="0" cy="0"/>
          <a:chOff x="0" y="0"/>
          <a:chExt cx="0" cy="0"/>
        </a:xfrm>
      </p:grpSpPr>
      <p:sp>
        <p:nvSpPr>
          <p:cNvPr id="2" name="Title 1"/>
          <p:cNvSpPr>
            <a:spLocks noGrp="1"/>
          </p:cNvSpPr>
          <p:nvPr>
            <p:ph type="ctrTitle"/>
          </p:nvPr>
        </p:nvSpPr>
        <p:spPr>
          <a:xfrm>
            <a:off x="5" y="2"/>
            <a:ext cx="9143999" cy="911721"/>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0" y="789262"/>
            <a:ext cx="9144000" cy="464789"/>
          </a:xfrm>
          <a:prstGeom prst="rect">
            <a:avLst/>
          </a:prstGeom>
        </p:spPr>
        <p:txBody>
          <a:bodyPr lIns="51426" tIns="25713" rIns="51426" bIns="25713" anchor="t">
            <a:normAutofit/>
          </a:bodyPr>
          <a:lstStyle>
            <a:lvl1pPr marL="0" indent="0" algn="ctr">
              <a:spcBef>
                <a:spcPts val="0"/>
              </a:spcBef>
              <a:buNone/>
              <a:defRPr sz="2000">
                <a:solidFill>
                  <a:schemeClr val="tx1"/>
                </a:solidFill>
              </a:defRPr>
            </a:lvl1pPr>
            <a:lvl2pPr marL="408167" indent="0" algn="ctr">
              <a:buNone/>
              <a:defRPr>
                <a:solidFill>
                  <a:schemeClr val="tx1">
                    <a:tint val="75000"/>
                  </a:schemeClr>
                </a:solidFill>
              </a:defRPr>
            </a:lvl2pPr>
            <a:lvl3pPr marL="816334" indent="0" algn="ctr">
              <a:buNone/>
              <a:defRPr>
                <a:solidFill>
                  <a:schemeClr val="tx1">
                    <a:tint val="75000"/>
                  </a:schemeClr>
                </a:solidFill>
              </a:defRPr>
            </a:lvl3pPr>
            <a:lvl4pPr marL="1224501" indent="0" algn="ctr">
              <a:buNone/>
              <a:defRPr>
                <a:solidFill>
                  <a:schemeClr val="tx1">
                    <a:tint val="75000"/>
                  </a:schemeClr>
                </a:solidFill>
              </a:defRPr>
            </a:lvl4pPr>
            <a:lvl5pPr marL="1632668" indent="0" algn="ctr">
              <a:buNone/>
              <a:defRPr>
                <a:solidFill>
                  <a:schemeClr val="tx1">
                    <a:tint val="75000"/>
                  </a:schemeClr>
                </a:solidFill>
              </a:defRPr>
            </a:lvl5pPr>
            <a:lvl6pPr marL="2040835" indent="0" algn="ctr">
              <a:buNone/>
              <a:defRPr>
                <a:solidFill>
                  <a:schemeClr val="tx1">
                    <a:tint val="75000"/>
                  </a:schemeClr>
                </a:solidFill>
              </a:defRPr>
            </a:lvl6pPr>
            <a:lvl7pPr marL="2449002" indent="0" algn="ctr">
              <a:buNone/>
              <a:defRPr>
                <a:solidFill>
                  <a:schemeClr val="tx1">
                    <a:tint val="75000"/>
                  </a:schemeClr>
                </a:solidFill>
              </a:defRPr>
            </a:lvl7pPr>
            <a:lvl8pPr marL="2857169" indent="0" algn="ctr">
              <a:buNone/>
              <a:defRPr>
                <a:solidFill>
                  <a:schemeClr val="tx1">
                    <a:tint val="75000"/>
                  </a:schemeClr>
                </a:solidFill>
              </a:defRPr>
            </a:lvl8pPr>
            <a:lvl9pPr marL="3265336" indent="0" algn="ctr">
              <a:buNone/>
              <a:defRPr>
                <a:solidFill>
                  <a:schemeClr val="tx1">
                    <a:tint val="75000"/>
                  </a:schemeClr>
                </a:solidFill>
              </a:defRPr>
            </a:lvl9pPr>
          </a:lstStyle>
          <a:p>
            <a:r>
              <a:rPr lang="en-US" smtClean="0"/>
              <a:t>Click to edit Master subtitle style</a:t>
            </a:r>
            <a:endParaRPr lang="en-US" dirty="0"/>
          </a:p>
        </p:txBody>
      </p:sp>
      <p:sp>
        <p:nvSpPr>
          <p:cNvPr id="5" name="Content Placeholder 2"/>
          <p:cNvSpPr>
            <a:spLocks noGrp="1"/>
          </p:cNvSpPr>
          <p:nvPr>
            <p:ph idx="13"/>
          </p:nvPr>
        </p:nvSpPr>
        <p:spPr>
          <a:xfrm>
            <a:off x="4776604" y="1251901"/>
            <a:ext cx="3734142" cy="503768"/>
          </a:xfrm>
          <a:prstGeom prst="rect">
            <a:avLst/>
          </a:prstGeom>
        </p:spPr>
        <p:txBody>
          <a:bodyPr lIns="51426" tIns="25713" rIns="51426" bIns="25713">
            <a:noAutofit/>
          </a:bodyPr>
          <a:lstStyle>
            <a:lvl1pPr marL="0" indent="0">
              <a:buFontTx/>
              <a:buNone/>
              <a:defRPr sz="2200"/>
            </a:lvl1pPr>
          </a:lstStyle>
          <a:p>
            <a:pPr lvl="0"/>
            <a:r>
              <a:rPr lang="en-US" smtClean="0"/>
              <a:t>Click to edit Master text styles</a:t>
            </a:r>
          </a:p>
        </p:txBody>
      </p:sp>
      <p:sp>
        <p:nvSpPr>
          <p:cNvPr id="8" name="Content Placeholder 2"/>
          <p:cNvSpPr>
            <a:spLocks noGrp="1"/>
          </p:cNvSpPr>
          <p:nvPr>
            <p:ph idx="15"/>
          </p:nvPr>
        </p:nvSpPr>
        <p:spPr>
          <a:xfrm>
            <a:off x="544025" y="1251900"/>
            <a:ext cx="3939166" cy="496168"/>
          </a:xfrm>
          <a:prstGeom prst="rect">
            <a:avLst/>
          </a:prstGeom>
        </p:spPr>
        <p:txBody>
          <a:bodyPr lIns="51426" tIns="25713" rIns="51426" bIns="25713">
            <a:noAutofit/>
          </a:bodyPr>
          <a:lstStyle>
            <a:lvl1pPr marL="0" indent="0">
              <a:buFontTx/>
              <a:buNone/>
              <a:defRPr sz="2200"/>
            </a:lvl1pPr>
          </a:lstStyle>
          <a:p>
            <a:pPr lvl="0"/>
            <a:r>
              <a:rPr lang="en-US" smtClean="0"/>
              <a:t>Click to edit Master text styles</a:t>
            </a:r>
          </a:p>
        </p:txBody>
      </p:sp>
      <p:sp>
        <p:nvSpPr>
          <p:cNvPr id="12" name="Content Placeholder 2"/>
          <p:cNvSpPr>
            <a:spLocks noGrp="1"/>
          </p:cNvSpPr>
          <p:nvPr>
            <p:ph idx="16"/>
          </p:nvPr>
        </p:nvSpPr>
        <p:spPr>
          <a:xfrm>
            <a:off x="537436" y="1750588"/>
            <a:ext cx="3664609" cy="2824790"/>
          </a:xfrm>
          <a:prstGeom prst="rect">
            <a:avLst/>
          </a:prstGeom>
        </p:spPr>
        <p:txBody>
          <a:bodyPr lIns="51426" tIns="25713" rIns="51426" bIns="25713"/>
          <a:lstStyle>
            <a:lvl1pPr>
              <a:spcBef>
                <a:spcPts val="337"/>
              </a:spcBef>
              <a:buClr>
                <a:schemeClr val="accent4"/>
              </a:buClr>
              <a:buSzPct val="91000"/>
              <a:buFont typeface="Lucida Grande"/>
              <a:buChar char="•"/>
              <a:defRPr sz="1800"/>
            </a:lvl1pPr>
            <a:lvl2pPr>
              <a:spcBef>
                <a:spcPts val="0"/>
              </a:spcBef>
              <a:defRPr sz="1600"/>
            </a:lvl2pPr>
            <a:lvl3pPr>
              <a:spcBef>
                <a:spcPts val="0"/>
              </a:spcBef>
              <a:defRPr sz="1500"/>
            </a:lvl3pPr>
          </a:lstStyle>
          <a:p>
            <a:pPr lvl="0"/>
            <a:r>
              <a:rPr lang="en-US" smtClean="0"/>
              <a:t>Click to edit Master text styles</a:t>
            </a:r>
          </a:p>
          <a:p>
            <a:pPr lvl="1"/>
            <a:r>
              <a:rPr lang="en-US" smtClean="0"/>
              <a:t>Second level</a:t>
            </a:r>
          </a:p>
          <a:p>
            <a:pPr lvl="2"/>
            <a:r>
              <a:rPr lang="en-US" smtClean="0"/>
              <a:t>Third level</a:t>
            </a:r>
          </a:p>
        </p:txBody>
      </p:sp>
      <p:sp>
        <p:nvSpPr>
          <p:cNvPr id="13" name="Content Placeholder 2"/>
          <p:cNvSpPr>
            <a:spLocks noGrp="1"/>
          </p:cNvSpPr>
          <p:nvPr>
            <p:ph idx="17"/>
          </p:nvPr>
        </p:nvSpPr>
        <p:spPr>
          <a:xfrm>
            <a:off x="4779599" y="1752712"/>
            <a:ext cx="3738464" cy="2792267"/>
          </a:xfrm>
          <a:prstGeom prst="rect">
            <a:avLst/>
          </a:prstGeom>
        </p:spPr>
        <p:txBody>
          <a:bodyPr lIns="51426" tIns="25713" rIns="51426" bIns="25713"/>
          <a:lstStyle>
            <a:lvl1pPr>
              <a:spcBef>
                <a:spcPts val="337"/>
              </a:spcBef>
              <a:buClr>
                <a:schemeClr val="accent4"/>
              </a:buClr>
              <a:buSzPct val="91000"/>
              <a:buFont typeface="Lucida Grande"/>
              <a:buChar char="•"/>
              <a:defRPr sz="1800"/>
            </a:lvl1pPr>
            <a:lvl2pPr>
              <a:spcBef>
                <a:spcPts val="0"/>
              </a:spcBef>
              <a:defRPr sz="1600"/>
            </a:lvl2pPr>
            <a:lvl3pPr>
              <a:spcBef>
                <a:spcPts val="0"/>
              </a:spcBef>
              <a:defRPr sz="1500"/>
            </a:lvl3pPr>
          </a:lstStyle>
          <a:p>
            <a:pPr lvl="0"/>
            <a:r>
              <a:rPr lang="en-US" smtClean="0"/>
              <a:t>Click to edit Master text styles</a:t>
            </a:r>
          </a:p>
          <a:p>
            <a:pPr lvl="1"/>
            <a:r>
              <a:rPr lang="en-US" smtClean="0"/>
              <a:t>Second level</a:t>
            </a:r>
          </a:p>
          <a:p>
            <a:pPr lvl="2"/>
            <a:r>
              <a:rPr lang="en-US" smtClean="0"/>
              <a:t>Third level</a:t>
            </a:r>
          </a:p>
        </p:txBody>
      </p:sp>
      <p:sp>
        <p:nvSpPr>
          <p:cNvPr id="9" name="Slide Number Placeholder 5"/>
          <p:cNvSpPr>
            <a:spLocks noGrp="1"/>
          </p:cNvSpPr>
          <p:nvPr>
            <p:ph type="sldNum" sz="quarter" idx="18"/>
          </p:nvPr>
        </p:nvSpPr>
        <p:spPr/>
        <p:txBody>
          <a:bodyPr/>
          <a:lstStyle>
            <a:lvl1pPr>
              <a:defRPr/>
            </a:lvl1pPr>
          </a:lstStyle>
          <a:p>
            <a:pPr>
              <a:defRPr/>
            </a:pPr>
            <a:fld id="{D8A97742-EA46-BF4A-86F0-743A3431F7D8}" type="slidenum">
              <a:rPr lang="en-US" smtClean="0"/>
              <a:pPr>
                <a:defRPr/>
              </a:pPr>
              <a:t>‹#›</a:t>
            </a:fld>
            <a:endParaRPr lang="en-US" dirty="0"/>
          </a:p>
        </p:txBody>
      </p:sp>
    </p:spTree>
    <p:extLst>
      <p:ext uri="{BB962C8B-B14F-4D97-AF65-F5344CB8AC3E}">
        <p14:creationId xmlns:p14="http://schemas.microsoft.com/office/powerpoint/2010/main" val="3941029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Left Subhead, Left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2"/>
          <p:cNvSpPr>
            <a:spLocks noGrp="1"/>
          </p:cNvSpPr>
          <p:nvPr>
            <p:ph idx="13"/>
          </p:nvPr>
        </p:nvSpPr>
        <p:spPr>
          <a:xfrm>
            <a:off x="399718" y="911722"/>
            <a:ext cx="8134777" cy="544142"/>
          </a:xfrm>
          <a:prstGeom prst="rect">
            <a:avLst/>
          </a:prstGeom>
        </p:spPr>
        <p:txBody>
          <a:bodyPr lIns="51426" tIns="25713" rIns="51426" bIns="25713">
            <a:normAutofit/>
          </a:bodyPr>
          <a:lstStyle>
            <a:lvl1pPr marL="0" indent="0">
              <a:buFontTx/>
              <a:buNone/>
              <a:defRPr sz="2400"/>
            </a:lvl1pPr>
          </a:lstStyle>
          <a:p>
            <a:pPr lvl="0"/>
            <a:r>
              <a:rPr lang="en-US" smtClean="0"/>
              <a:t>Click to edit Master text styles</a:t>
            </a:r>
          </a:p>
        </p:txBody>
      </p:sp>
      <p:sp>
        <p:nvSpPr>
          <p:cNvPr id="9" name="Content Placeholder 2"/>
          <p:cNvSpPr>
            <a:spLocks noGrp="1"/>
          </p:cNvSpPr>
          <p:nvPr>
            <p:ph idx="16"/>
          </p:nvPr>
        </p:nvSpPr>
        <p:spPr>
          <a:xfrm>
            <a:off x="393062" y="1431383"/>
            <a:ext cx="3953357" cy="3166797"/>
          </a:xfrm>
          <a:prstGeom prst="rect">
            <a:avLst/>
          </a:prstGeom>
        </p:spPr>
        <p:txBody>
          <a:bodyPr lIns="51426" tIns="25713" rIns="51426" bIns="25713"/>
          <a:lstStyle>
            <a:lvl1pPr>
              <a:spcBef>
                <a:spcPts val="337"/>
              </a:spcBef>
              <a:buClr>
                <a:schemeClr val="accent4"/>
              </a:buClr>
              <a:buSzPct val="91000"/>
              <a:buFont typeface="Lucida Grande"/>
              <a:buChar char="•"/>
              <a:defRPr sz="1800"/>
            </a:lvl1pPr>
            <a:lvl2pPr>
              <a:spcBef>
                <a:spcPts val="0"/>
              </a:spcBef>
              <a:defRPr sz="1600"/>
            </a:lvl2pPr>
            <a:lvl3pPr>
              <a:spcBef>
                <a:spcPts val="0"/>
              </a:spcBef>
              <a:defRPr sz="1500"/>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7"/>
          </p:nvPr>
        </p:nvSpPr>
        <p:spPr/>
        <p:txBody>
          <a:bodyPr/>
          <a:lstStyle>
            <a:lvl1pPr>
              <a:defRPr/>
            </a:lvl1pPr>
          </a:lstStyle>
          <a:p>
            <a:pPr>
              <a:defRPr/>
            </a:pPr>
            <a:fld id="{366CB8CA-683D-874C-98C9-D2FFAF4B4EE5}" type="slidenum">
              <a:rPr lang="en-US" smtClean="0"/>
              <a:pPr>
                <a:defRPr/>
              </a:pPr>
              <a:t>‹#›</a:t>
            </a:fld>
            <a:endParaRPr lang="en-US" dirty="0"/>
          </a:p>
        </p:txBody>
      </p:sp>
    </p:spTree>
    <p:extLst>
      <p:ext uri="{BB962C8B-B14F-4D97-AF65-F5344CB8AC3E}">
        <p14:creationId xmlns:p14="http://schemas.microsoft.com/office/powerpoint/2010/main" val="506101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ubhead, Right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2"/>
          <p:cNvSpPr>
            <a:spLocks noGrp="1"/>
          </p:cNvSpPr>
          <p:nvPr>
            <p:ph idx="13"/>
          </p:nvPr>
        </p:nvSpPr>
        <p:spPr>
          <a:xfrm>
            <a:off x="399718" y="911722"/>
            <a:ext cx="8134777" cy="544142"/>
          </a:xfrm>
          <a:prstGeom prst="rect">
            <a:avLst/>
          </a:prstGeom>
        </p:spPr>
        <p:txBody>
          <a:bodyPr lIns="51426" tIns="25713" rIns="51426" bIns="25713">
            <a:normAutofit/>
          </a:bodyPr>
          <a:lstStyle>
            <a:lvl1pPr marL="0" indent="0">
              <a:buFontTx/>
              <a:buNone/>
              <a:defRPr sz="2400"/>
            </a:lvl1pPr>
          </a:lstStyle>
          <a:p>
            <a:pPr lvl="0"/>
            <a:r>
              <a:rPr lang="en-US" smtClean="0"/>
              <a:t>Click to edit Master text styles</a:t>
            </a:r>
          </a:p>
        </p:txBody>
      </p:sp>
      <p:sp>
        <p:nvSpPr>
          <p:cNvPr id="9" name="Content Placeholder 2"/>
          <p:cNvSpPr>
            <a:spLocks noGrp="1"/>
          </p:cNvSpPr>
          <p:nvPr>
            <p:ph idx="16"/>
          </p:nvPr>
        </p:nvSpPr>
        <p:spPr>
          <a:xfrm>
            <a:off x="4778711" y="1431383"/>
            <a:ext cx="3953357" cy="3166797"/>
          </a:xfrm>
          <a:prstGeom prst="rect">
            <a:avLst/>
          </a:prstGeom>
        </p:spPr>
        <p:txBody>
          <a:bodyPr lIns="51426" tIns="25713" rIns="51426" bIns="25713"/>
          <a:lstStyle>
            <a:lvl1pPr>
              <a:spcBef>
                <a:spcPts val="337"/>
              </a:spcBef>
              <a:buClr>
                <a:schemeClr val="accent4"/>
              </a:buClr>
              <a:buSzPct val="91000"/>
              <a:buFont typeface="Lucida Grande"/>
              <a:buChar char="•"/>
              <a:defRPr sz="1800"/>
            </a:lvl1pPr>
            <a:lvl2pPr>
              <a:spcBef>
                <a:spcPts val="0"/>
              </a:spcBef>
              <a:defRPr sz="1600"/>
            </a:lvl2pPr>
            <a:lvl3pPr>
              <a:spcBef>
                <a:spcPts val="0"/>
              </a:spcBef>
              <a:defRPr sz="1500"/>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7"/>
          </p:nvPr>
        </p:nvSpPr>
        <p:spPr/>
        <p:txBody>
          <a:bodyPr/>
          <a:lstStyle>
            <a:lvl1pPr>
              <a:defRPr/>
            </a:lvl1pPr>
          </a:lstStyle>
          <a:p>
            <a:pPr>
              <a:defRPr/>
            </a:pPr>
            <a:fld id="{366CB8CA-683D-874C-98C9-D2FFAF4B4EE5}" type="slidenum">
              <a:rPr lang="en-US" smtClean="0"/>
              <a:pPr>
                <a:defRPr/>
              </a:pPr>
              <a:t>‹#›</a:t>
            </a:fld>
            <a:endParaRPr lang="en-US" dirty="0"/>
          </a:p>
        </p:txBody>
      </p:sp>
    </p:spTree>
    <p:extLst>
      <p:ext uri="{BB962C8B-B14F-4D97-AF65-F5344CB8AC3E}">
        <p14:creationId xmlns:p14="http://schemas.microsoft.com/office/powerpoint/2010/main" val="3899960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Quote Box - Green">
    <p:spTree>
      <p:nvGrpSpPr>
        <p:cNvPr id="1" name=""/>
        <p:cNvGrpSpPr/>
        <p:nvPr/>
      </p:nvGrpSpPr>
      <p:grpSpPr>
        <a:xfrm>
          <a:off x="0" y="0"/>
          <a:ext cx="0" cy="0"/>
          <a:chOff x="0" y="0"/>
          <a:chExt cx="0" cy="0"/>
        </a:xfrm>
      </p:grpSpPr>
      <p:sp>
        <p:nvSpPr>
          <p:cNvPr id="4" name="AutoShape 2"/>
          <p:cNvSpPr>
            <a:spLocks noChangeArrowheads="1"/>
          </p:cNvSpPr>
          <p:nvPr/>
        </p:nvSpPr>
        <p:spPr bwMode="gray">
          <a:xfrm>
            <a:off x="655460" y="1328737"/>
            <a:ext cx="7835928" cy="2636044"/>
          </a:xfrm>
          <a:prstGeom prst="roundRect">
            <a:avLst>
              <a:gd name="adj" fmla="val 9894"/>
            </a:avLst>
          </a:prstGeom>
          <a:gradFill flip="none" rotWithShape="1">
            <a:gsLst>
              <a:gs pos="0">
                <a:srgbClr val="72BF3C"/>
              </a:gs>
              <a:gs pos="100000">
                <a:schemeClr val="accent3">
                  <a:lumMod val="75000"/>
                </a:schemeClr>
              </a:gs>
            </a:gsLst>
            <a:lin ang="5400000" scaled="0"/>
            <a:tileRect/>
          </a:gradFill>
          <a:ln w="25400">
            <a:noFill/>
            <a:round/>
            <a:headEnd/>
            <a:tailEnd/>
          </a:ln>
          <a:effectLst>
            <a:innerShdw blurRad="165100" dist="50800" dir="16200000">
              <a:schemeClr val="bg1">
                <a:alpha val="28000"/>
              </a:schemeClr>
            </a:innerShdw>
          </a:effectLst>
        </p:spPr>
        <p:txBody>
          <a:bodyPr lIns="51426" tIns="25713" rIns="51426" bIns="25713"/>
          <a:lstStyle/>
          <a:p>
            <a:pPr defTabSz="514259" fontAlgn="auto">
              <a:spcBef>
                <a:spcPts val="0"/>
              </a:spcBef>
              <a:spcAft>
                <a:spcPts val="0"/>
              </a:spcAft>
              <a:defRPr/>
            </a:pPr>
            <a:endParaRPr lang="en-US" sz="1300" kern="0">
              <a:solidFill>
                <a:srgbClr val="FFFFFF"/>
              </a:solidFill>
              <a:latin typeface="Myriad Pro" charset="0"/>
              <a:ea typeface="+mn-ea"/>
              <a:cs typeface="+mn-cs"/>
              <a:sym typeface="Myriad Pro" charset="0"/>
            </a:endParaRPr>
          </a:p>
        </p:txBody>
      </p:sp>
      <p:sp>
        <p:nvSpPr>
          <p:cNvPr id="6" name="AutoShape 2"/>
          <p:cNvSpPr>
            <a:spLocks noChangeArrowheads="1"/>
          </p:cNvSpPr>
          <p:nvPr/>
        </p:nvSpPr>
        <p:spPr bwMode="gray">
          <a:xfrm>
            <a:off x="655460" y="1328737"/>
            <a:ext cx="7835928" cy="2636044"/>
          </a:xfrm>
          <a:prstGeom prst="roundRect">
            <a:avLst>
              <a:gd name="adj" fmla="val 9894"/>
            </a:avLst>
          </a:prstGeom>
          <a:gradFill flip="none" rotWithShape="1">
            <a:gsLst>
              <a:gs pos="0">
                <a:srgbClr val="72BF3C"/>
              </a:gs>
              <a:gs pos="100000">
                <a:schemeClr val="accent3">
                  <a:lumMod val="75000"/>
                </a:schemeClr>
              </a:gs>
            </a:gsLst>
            <a:lin ang="5400000" scaled="0"/>
            <a:tileRect/>
          </a:gradFill>
          <a:ln w="25400">
            <a:noFill/>
            <a:round/>
            <a:headEnd/>
            <a:tailEnd/>
          </a:ln>
          <a:effectLst>
            <a:innerShdw blurRad="165100" dist="50800" dir="16200000">
              <a:schemeClr val="bg1">
                <a:alpha val="28000"/>
              </a:schemeClr>
            </a:innerShdw>
          </a:effectLst>
        </p:spPr>
        <p:txBody>
          <a:bodyPr lIns="51426" tIns="25713" rIns="51426" bIns="25713"/>
          <a:lstStyle/>
          <a:p>
            <a:pPr defTabSz="514259" fontAlgn="auto">
              <a:spcBef>
                <a:spcPts val="0"/>
              </a:spcBef>
              <a:spcAft>
                <a:spcPts val="0"/>
              </a:spcAft>
              <a:defRPr/>
            </a:pPr>
            <a:endParaRPr lang="en-US" sz="1300" kern="0">
              <a:solidFill>
                <a:srgbClr val="FFFFFF"/>
              </a:solidFill>
              <a:latin typeface="Myriad Pro" charset="0"/>
              <a:ea typeface="+mn-ea"/>
              <a:cs typeface="+mn-cs"/>
              <a:sym typeface="Myriad Pro" charset="0"/>
            </a:endParaRP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2"/>
          <p:cNvSpPr>
            <a:spLocks noGrp="1"/>
          </p:cNvSpPr>
          <p:nvPr>
            <p:ph idx="13"/>
          </p:nvPr>
        </p:nvSpPr>
        <p:spPr>
          <a:xfrm>
            <a:off x="646278" y="1762130"/>
            <a:ext cx="7850592" cy="1707696"/>
          </a:xfrm>
          <a:prstGeom prst="rect">
            <a:avLst/>
          </a:prstGeom>
        </p:spPr>
        <p:txBody>
          <a:bodyPr lIns="411407" tIns="25713" rIns="411407" bIns="25713" anchor="ctr">
            <a:noAutofit/>
          </a:bodyPr>
          <a:lstStyle>
            <a:lvl1pPr marL="0" indent="0" algn="ctr">
              <a:buFontTx/>
              <a:buNone/>
              <a:defRPr sz="3000">
                <a:solidFill>
                  <a:schemeClr val="bg1"/>
                </a:solidFill>
              </a:defRPr>
            </a:lvl1pPr>
          </a:lstStyle>
          <a:p>
            <a:pPr lvl="0"/>
            <a:r>
              <a:rPr lang="en-US" smtClean="0"/>
              <a:t>Click to edit Master text styles</a:t>
            </a:r>
          </a:p>
        </p:txBody>
      </p:sp>
      <p:sp>
        <p:nvSpPr>
          <p:cNvPr id="7" name="Slide Number Placeholder 5"/>
          <p:cNvSpPr>
            <a:spLocks noGrp="1"/>
          </p:cNvSpPr>
          <p:nvPr>
            <p:ph type="sldNum" sz="quarter" idx="14"/>
          </p:nvPr>
        </p:nvSpPr>
        <p:spPr/>
        <p:txBody>
          <a:bodyPr/>
          <a:lstStyle>
            <a:lvl1pPr>
              <a:defRPr/>
            </a:lvl1pPr>
          </a:lstStyle>
          <a:p>
            <a:pPr>
              <a:defRPr/>
            </a:pPr>
            <a:fld id="{A6D7C919-B6C7-3543-A408-D77D9C7C51B1}" type="slidenum">
              <a:rPr lang="en-US" smtClean="0"/>
              <a:pPr>
                <a:defRPr/>
              </a:pPr>
              <a:t>‹#›</a:t>
            </a:fld>
            <a:endParaRPr lang="en-US"/>
          </a:p>
        </p:txBody>
      </p:sp>
      <p:sp>
        <p:nvSpPr>
          <p:cNvPr id="8" name="AutoShape 2"/>
          <p:cNvSpPr>
            <a:spLocks noChangeArrowheads="1"/>
          </p:cNvSpPr>
          <p:nvPr userDrawn="1"/>
        </p:nvSpPr>
        <p:spPr bwMode="gray">
          <a:xfrm>
            <a:off x="655460" y="1328737"/>
            <a:ext cx="7835928" cy="2636044"/>
          </a:xfrm>
          <a:prstGeom prst="roundRect">
            <a:avLst>
              <a:gd name="adj" fmla="val 9894"/>
            </a:avLst>
          </a:prstGeom>
          <a:gradFill flip="none" rotWithShape="1">
            <a:gsLst>
              <a:gs pos="0">
                <a:srgbClr val="72BF3C"/>
              </a:gs>
              <a:gs pos="100000">
                <a:schemeClr val="accent3">
                  <a:lumMod val="75000"/>
                </a:schemeClr>
              </a:gs>
            </a:gsLst>
            <a:lin ang="5400000" scaled="0"/>
            <a:tileRect/>
          </a:gradFill>
          <a:ln w="25400">
            <a:noFill/>
            <a:round/>
            <a:headEnd/>
            <a:tailEnd/>
          </a:ln>
          <a:effectLst>
            <a:innerShdw blurRad="165100" dist="50800" dir="16200000">
              <a:schemeClr val="bg1">
                <a:alpha val="28000"/>
              </a:schemeClr>
            </a:innerShdw>
          </a:effectLst>
        </p:spPr>
        <p:txBody>
          <a:bodyPr lIns="51426" tIns="25713" rIns="51426" bIns="25713"/>
          <a:lstStyle/>
          <a:p>
            <a:pPr defTabSz="514259" fontAlgn="auto">
              <a:spcBef>
                <a:spcPts val="0"/>
              </a:spcBef>
              <a:spcAft>
                <a:spcPts val="0"/>
              </a:spcAft>
              <a:defRPr/>
            </a:pPr>
            <a:endParaRPr lang="en-US" sz="1300" kern="0">
              <a:solidFill>
                <a:srgbClr val="FFFFFF"/>
              </a:solidFill>
              <a:latin typeface="Myriad Pro" charset="0"/>
              <a:ea typeface="+mn-ea"/>
              <a:cs typeface="+mn-cs"/>
              <a:sym typeface="Myriad Pro" charset="0"/>
            </a:endParaRPr>
          </a:p>
        </p:txBody>
      </p:sp>
    </p:spTree>
    <p:extLst>
      <p:ext uri="{BB962C8B-B14F-4D97-AF65-F5344CB8AC3E}">
        <p14:creationId xmlns:p14="http://schemas.microsoft.com/office/powerpoint/2010/main" val="35151934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074" name="Picture 7" descr="ART-PPT-footer-blu-102.pn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0" y="4699000"/>
            <a:ext cx="9156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tle Placeholder 1"/>
          <p:cNvSpPr>
            <a:spLocks noGrp="1"/>
          </p:cNvSpPr>
          <p:nvPr>
            <p:ph type="title"/>
          </p:nvPr>
        </p:nvSpPr>
        <p:spPr bwMode="gray">
          <a:xfrm>
            <a:off x="0" y="9525"/>
            <a:ext cx="9144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81633" tIns="40817" rIns="81633" bIns="40817" numCol="1" anchor="ctr" anchorCtr="0" compatLnSpc="1">
            <a:prstTxWarp prst="textNoShape">
              <a:avLst/>
            </a:prstTxWarp>
          </a:bodyPr>
          <a:lstStyle/>
          <a:p>
            <a:pPr lvl="0"/>
            <a:r>
              <a:rPr lang="en-US" smtClean="0"/>
              <a:t>Click to edit Master title style</a:t>
            </a:r>
            <a:endParaRPr lang="en-US"/>
          </a:p>
        </p:txBody>
      </p:sp>
      <p:sp>
        <p:nvSpPr>
          <p:cNvPr id="6" name="Slide Number Placeholder 5"/>
          <p:cNvSpPr>
            <a:spLocks noGrp="1"/>
          </p:cNvSpPr>
          <p:nvPr>
            <p:ph type="sldNum" sz="quarter" idx="4"/>
          </p:nvPr>
        </p:nvSpPr>
        <p:spPr bwMode="gray">
          <a:xfrm>
            <a:off x="4379913" y="4770440"/>
            <a:ext cx="385762" cy="257175"/>
          </a:xfrm>
          <a:prstGeom prst="rect">
            <a:avLst/>
          </a:prstGeom>
        </p:spPr>
        <p:txBody>
          <a:bodyPr vert="horz" lIns="81633" tIns="40817" rIns="81633" bIns="40817" rtlCol="0" anchor="ctr"/>
          <a:lstStyle>
            <a:lvl1pPr algn="ctr" defTabSz="816334" fontAlgn="auto">
              <a:spcBef>
                <a:spcPts val="0"/>
              </a:spcBef>
              <a:spcAft>
                <a:spcPts val="0"/>
              </a:spcAft>
              <a:defRPr sz="1100" smtClean="0">
                <a:solidFill>
                  <a:srgbClr val="C0C0C0"/>
                </a:solidFill>
                <a:latin typeface="+mn-lt"/>
                <a:ea typeface="+mn-ea"/>
                <a:cs typeface="+mn-cs"/>
              </a:defRPr>
            </a:lvl1pPr>
          </a:lstStyle>
          <a:p>
            <a:pPr>
              <a:defRPr/>
            </a:pPr>
            <a:fld id="{DB30CCE6-9770-5A43-A55E-C3ADCAED0195}"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55" r:id="rId8"/>
    <p:sldLayoutId id="2147483748" r:id="rId9"/>
    <p:sldLayoutId id="2147483749" r:id="rId10"/>
    <p:sldLayoutId id="2147483750" r:id="rId11"/>
    <p:sldLayoutId id="2147483751" r:id="rId12"/>
    <p:sldLayoutId id="2147483756" r:id="rId13"/>
    <p:sldLayoutId id="2147483758" r:id="rId14"/>
    <p:sldLayoutId id="2147483759" r:id="rId15"/>
    <p:sldLayoutId id="2147483760" r:id="rId16"/>
    <p:sldLayoutId id="2147483761" r:id="rId17"/>
  </p:sldLayoutIdLst>
  <p:timing>
    <p:tnLst>
      <p:par>
        <p:cTn xmlns:p14="http://schemas.microsoft.com/office/powerpoint/2010/main" id="1" dur="indefinite" restart="never" nodeType="tmRoot"/>
      </p:par>
    </p:tnLst>
  </p:timing>
  <p:hf hdr="0" dt="0"/>
  <p:txStyles>
    <p:titleStyle>
      <a:lvl1pPr algn="ctr" defTabSz="815975" rtl="0" eaLnBrk="1" fontAlgn="base" hangingPunct="1">
        <a:spcBef>
          <a:spcPct val="0"/>
        </a:spcBef>
        <a:spcAft>
          <a:spcPct val="0"/>
        </a:spcAft>
        <a:defRPr sz="3700" kern="1200">
          <a:solidFill>
            <a:srgbClr val="000000"/>
          </a:solidFill>
          <a:latin typeface="+mj-lt"/>
          <a:ea typeface="ＭＳ Ｐゴシック" charset="0"/>
          <a:cs typeface="ＭＳ Ｐゴシック" charset="0"/>
        </a:defRPr>
      </a:lvl1pPr>
      <a:lvl2pPr algn="ctr" defTabSz="815975" rtl="0" eaLnBrk="1" fontAlgn="base" hangingPunct="1">
        <a:spcBef>
          <a:spcPct val="0"/>
        </a:spcBef>
        <a:spcAft>
          <a:spcPct val="0"/>
        </a:spcAft>
        <a:defRPr sz="3700">
          <a:solidFill>
            <a:srgbClr val="000000"/>
          </a:solidFill>
          <a:latin typeface="Calibri" charset="0"/>
          <a:ea typeface="ＭＳ Ｐゴシック" charset="0"/>
          <a:cs typeface="ＭＳ Ｐゴシック" charset="0"/>
        </a:defRPr>
      </a:lvl2pPr>
      <a:lvl3pPr algn="ctr" defTabSz="815975" rtl="0" eaLnBrk="1" fontAlgn="base" hangingPunct="1">
        <a:spcBef>
          <a:spcPct val="0"/>
        </a:spcBef>
        <a:spcAft>
          <a:spcPct val="0"/>
        </a:spcAft>
        <a:defRPr sz="3700">
          <a:solidFill>
            <a:srgbClr val="000000"/>
          </a:solidFill>
          <a:latin typeface="Calibri" charset="0"/>
          <a:ea typeface="ＭＳ Ｐゴシック" charset="0"/>
          <a:cs typeface="ＭＳ Ｐゴシック" charset="0"/>
        </a:defRPr>
      </a:lvl3pPr>
      <a:lvl4pPr algn="ctr" defTabSz="815975" rtl="0" eaLnBrk="1" fontAlgn="base" hangingPunct="1">
        <a:spcBef>
          <a:spcPct val="0"/>
        </a:spcBef>
        <a:spcAft>
          <a:spcPct val="0"/>
        </a:spcAft>
        <a:defRPr sz="3700">
          <a:solidFill>
            <a:srgbClr val="000000"/>
          </a:solidFill>
          <a:latin typeface="Calibri" charset="0"/>
          <a:ea typeface="ＭＳ Ｐゴシック" charset="0"/>
          <a:cs typeface="ＭＳ Ｐゴシック" charset="0"/>
        </a:defRPr>
      </a:lvl4pPr>
      <a:lvl5pPr algn="ctr" defTabSz="815975" rtl="0" eaLnBrk="1" fontAlgn="base" hangingPunct="1">
        <a:spcBef>
          <a:spcPct val="0"/>
        </a:spcBef>
        <a:spcAft>
          <a:spcPct val="0"/>
        </a:spcAft>
        <a:defRPr sz="3700">
          <a:solidFill>
            <a:srgbClr val="000000"/>
          </a:solidFill>
          <a:latin typeface="Calibri" charset="0"/>
          <a:ea typeface="ＭＳ Ｐゴシック" charset="0"/>
          <a:cs typeface="ＭＳ Ｐゴシック" charset="0"/>
        </a:defRPr>
      </a:lvl5pPr>
      <a:lvl6pPr marL="457200" algn="ctr" defTabSz="815975" rtl="0" eaLnBrk="1" fontAlgn="base" hangingPunct="1">
        <a:spcBef>
          <a:spcPct val="0"/>
        </a:spcBef>
        <a:spcAft>
          <a:spcPct val="0"/>
        </a:spcAft>
        <a:defRPr sz="3700">
          <a:solidFill>
            <a:srgbClr val="000000"/>
          </a:solidFill>
          <a:latin typeface="Calibri" charset="0"/>
          <a:ea typeface="ＭＳ Ｐゴシック" charset="0"/>
          <a:cs typeface="ＭＳ Ｐゴシック" charset="0"/>
        </a:defRPr>
      </a:lvl6pPr>
      <a:lvl7pPr marL="914400" algn="ctr" defTabSz="815975" rtl="0" eaLnBrk="1" fontAlgn="base" hangingPunct="1">
        <a:spcBef>
          <a:spcPct val="0"/>
        </a:spcBef>
        <a:spcAft>
          <a:spcPct val="0"/>
        </a:spcAft>
        <a:defRPr sz="3700">
          <a:solidFill>
            <a:srgbClr val="000000"/>
          </a:solidFill>
          <a:latin typeface="Calibri" charset="0"/>
          <a:ea typeface="ＭＳ Ｐゴシック" charset="0"/>
          <a:cs typeface="ＭＳ Ｐゴシック" charset="0"/>
        </a:defRPr>
      </a:lvl7pPr>
      <a:lvl8pPr marL="1371600" algn="ctr" defTabSz="815975" rtl="0" eaLnBrk="1" fontAlgn="base" hangingPunct="1">
        <a:spcBef>
          <a:spcPct val="0"/>
        </a:spcBef>
        <a:spcAft>
          <a:spcPct val="0"/>
        </a:spcAft>
        <a:defRPr sz="3700">
          <a:solidFill>
            <a:srgbClr val="000000"/>
          </a:solidFill>
          <a:latin typeface="Calibri" charset="0"/>
          <a:ea typeface="ＭＳ Ｐゴシック" charset="0"/>
          <a:cs typeface="ＭＳ Ｐゴシック" charset="0"/>
        </a:defRPr>
      </a:lvl8pPr>
      <a:lvl9pPr marL="1828800" algn="ctr" defTabSz="815975" rtl="0" eaLnBrk="1" fontAlgn="base" hangingPunct="1">
        <a:spcBef>
          <a:spcPct val="0"/>
        </a:spcBef>
        <a:spcAft>
          <a:spcPct val="0"/>
        </a:spcAft>
        <a:defRPr sz="3700">
          <a:solidFill>
            <a:srgbClr val="000000"/>
          </a:solidFill>
          <a:latin typeface="Calibri" charset="0"/>
          <a:ea typeface="ＭＳ Ｐゴシック" charset="0"/>
          <a:cs typeface="ＭＳ Ｐゴシック" charset="0"/>
        </a:defRPr>
      </a:lvl9pPr>
    </p:titleStyle>
    <p:bodyStyle>
      <a:lvl1pPr marL="255588" indent="-255588" algn="l" defTabSz="815975" rtl="0" eaLnBrk="1" fontAlgn="base" hangingPunct="1">
        <a:spcBef>
          <a:spcPts val="675"/>
        </a:spcBef>
        <a:spcAft>
          <a:spcPct val="0"/>
        </a:spcAft>
        <a:buSzPct val="80000"/>
        <a:buFont typeface="Arial" charset="0"/>
        <a:buChar char="•"/>
        <a:defRPr sz="2200" kern="1200">
          <a:solidFill>
            <a:schemeClr val="tx1"/>
          </a:solidFill>
          <a:latin typeface="+mn-lt"/>
          <a:ea typeface="ＭＳ Ｐゴシック" charset="0"/>
          <a:cs typeface="ＭＳ Ｐゴシック" charset="0"/>
        </a:defRPr>
      </a:lvl1pPr>
      <a:lvl2pPr marL="542925" indent="-285750" algn="l" defTabSz="815975" rtl="0" eaLnBrk="1" fontAlgn="base" hangingPunct="1">
        <a:spcBef>
          <a:spcPct val="0"/>
        </a:spcBef>
        <a:spcAft>
          <a:spcPct val="0"/>
        </a:spcAft>
        <a:buFont typeface="Calibri" charset="0"/>
        <a:buChar char="–"/>
        <a:defRPr sz="1900" kern="1200">
          <a:solidFill>
            <a:schemeClr val="tx1"/>
          </a:solidFill>
          <a:latin typeface="+mn-lt"/>
          <a:ea typeface="ＭＳ Ｐゴシック" charset="0"/>
          <a:cs typeface="+mn-cs"/>
        </a:defRPr>
      </a:lvl2pPr>
      <a:lvl3pPr marL="711200" indent="-158750" algn="l" defTabSz="815975" rtl="0" eaLnBrk="1" fontAlgn="base" hangingPunct="1">
        <a:spcBef>
          <a:spcPct val="0"/>
        </a:spcBef>
        <a:spcAft>
          <a:spcPct val="0"/>
        </a:spcAft>
        <a:buClr>
          <a:srgbClr val="7F7F7F"/>
        </a:buClr>
        <a:buSzPct val="100000"/>
        <a:buFont typeface="Wingdings 3" charset="0"/>
        <a:buChar char="ê"/>
        <a:defRPr kern="1200">
          <a:solidFill>
            <a:schemeClr val="tx1"/>
          </a:solidFill>
          <a:latin typeface="+mn-lt"/>
          <a:ea typeface="ＭＳ Ｐゴシック" charset="0"/>
          <a:cs typeface="+mn-cs"/>
        </a:defRPr>
      </a:lvl3pPr>
      <a:lvl4pPr marL="925513" indent="-204788" algn="l" defTabSz="815975" rtl="0" eaLnBrk="1" fontAlgn="base" hangingPunct="1">
        <a:spcBef>
          <a:spcPct val="0"/>
        </a:spcBef>
        <a:spcAft>
          <a:spcPct val="0"/>
        </a:spcAft>
        <a:buFont typeface="Arial" charset="0"/>
        <a:buChar char="–"/>
        <a:defRPr sz="1600" kern="1200">
          <a:solidFill>
            <a:schemeClr val="tx1"/>
          </a:solidFill>
          <a:latin typeface="+mn-lt"/>
          <a:ea typeface="ＭＳ Ｐゴシック" charset="0"/>
          <a:cs typeface="+mn-cs"/>
        </a:defRPr>
      </a:lvl4pPr>
      <a:lvl5pPr marL="714375" indent="-66675" algn="l" defTabSz="815975" rtl="0" eaLnBrk="1" fontAlgn="base" hangingPunct="1">
        <a:spcBef>
          <a:spcPct val="0"/>
        </a:spcBef>
        <a:spcAft>
          <a:spcPct val="0"/>
        </a:spcAft>
        <a:buClr>
          <a:srgbClr val="7F7F7F"/>
        </a:buClr>
        <a:buFont typeface="Wingdings 3" charset="0"/>
        <a:buChar char="ê"/>
        <a:defRPr sz="1600" kern="1200">
          <a:solidFill>
            <a:schemeClr val="tx1"/>
          </a:solidFill>
          <a:latin typeface="+mn-lt"/>
          <a:ea typeface="ＭＳ Ｐゴシック" charset="0"/>
          <a:cs typeface="+mn-cs"/>
        </a:defRPr>
      </a:lvl5pPr>
      <a:lvl6pPr marL="2244919" indent="-204084" algn="l" defTabSz="816334"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085" indent="-204084" algn="l" defTabSz="816334"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253" indent="-204084" algn="l" defTabSz="816334"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420" indent="-204084" algn="l" defTabSz="816334"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16334" rtl="0" eaLnBrk="1" latinLnBrk="0" hangingPunct="1">
        <a:defRPr sz="1600" kern="1200">
          <a:solidFill>
            <a:schemeClr val="tx1"/>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pn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4.png"/><Relationship Id="rId5" Type="http://schemas.openxmlformats.org/officeDocument/2006/relationships/image" Target="../media/image27.png"/><Relationship Id="rId1" Type="http://schemas.openxmlformats.org/officeDocument/2006/relationships/slideLayout" Target="../slideLayouts/slideLayout16.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7.png"/><Relationship Id="rId5" Type="http://schemas.openxmlformats.org/officeDocument/2006/relationships/image" Target="../media/image29.pn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image" Target="../media/image38.png"/><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11" Type="http://schemas.openxmlformats.org/officeDocument/2006/relationships/image" Target="../media/image47.emf"/><Relationship Id="rId12" Type="http://schemas.openxmlformats.org/officeDocument/2006/relationships/image" Target="../media/image48.emf"/><Relationship Id="rId13" Type="http://schemas.openxmlformats.org/officeDocument/2006/relationships/image" Target="../media/image49.emf"/><Relationship Id="rId14" Type="http://schemas.openxmlformats.org/officeDocument/2006/relationships/image" Target="../media/image50.emf"/><Relationship Id="rId15" Type="http://schemas.openxmlformats.org/officeDocument/2006/relationships/image" Target="../media/image51.emf"/><Relationship Id="rId16" Type="http://schemas.openxmlformats.org/officeDocument/2006/relationships/image" Target="../media/image52.png"/><Relationship Id="rId17" Type="http://schemas.openxmlformats.org/officeDocument/2006/relationships/image" Target="../media/image27.png"/><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39.jpeg"/><Relationship Id="rId4" Type="http://schemas.openxmlformats.org/officeDocument/2006/relationships/image" Target="../media/image40.emf"/><Relationship Id="rId5" Type="http://schemas.openxmlformats.org/officeDocument/2006/relationships/image" Target="../media/image41.emf"/><Relationship Id="rId6" Type="http://schemas.openxmlformats.org/officeDocument/2006/relationships/image" Target="../media/image42.emf"/><Relationship Id="rId7" Type="http://schemas.openxmlformats.org/officeDocument/2006/relationships/image" Target="../media/image43.emf"/><Relationship Id="rId8" Type="http://schemas.openxmlformats.org/officeDocument/2006/relationships/image" Target="../media/image44.emf"/><Relationship Id="rId9" Type="http://schemas.openxmlformats.org/officeDocument/2006/relationships/image" Target="../media/image45.emf"/><Relationship Id="rId10" Type="http://schemas.openxmlformats.org/officeDocument/2006/relationships/image" Target="../media/image46.em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3.png"/><Relationship Id="rId1" Type="http://schemas.openxmlformats.org/officeDocument/2006/relationships/slideLayout" Target="../slideLayouts/slideLayout16.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emf"/><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 Id="rId3" Type="http://schemas.openxmlformats.org/officeDocument/2006/relationships/image" Target="../media/image59.emf"/></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64.png"/><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65.png"/><Relationship Id="rId5" Type="http://schemas.openxmlformats.org/officeDocument/2006/relationships/image" Target="../media/image52.png"/><Relationship Id="rId6" Type="http://schemas.openxmlformats.org/officeDocument/2006/relationships/image" Target="../media/image27.png"/><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66.jpg"/><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27.png"/><Relationship Id="rId5" Type="http://schemas.openxmlformats.org/officeDocument/2006/relationships/image" Target="../media/image4.png"/><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microsoft.com/office/2007/relationships/hdphoto" Target="NULL"/><Relationship Id="rId5" Type="http://schemas.openxmlformats.org/officeDocument/2006/relationships/image" Target="../media/image9.jpeg"/><Relationship Id="rId6" Type="http://schemas.openxmlformats.org/officeDocument/2006/relationships/image" Target="../media/image10.emf"/><Relationship Id="rId7" Type="http://schemas.openxmlformats.org/officeDocument/2006/relationships/image" Target="../media/image5.png"/><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7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4" Type="http://schemas.microsoft.com/office/2007/relationships/hdphoto" Target="NULL"/><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5.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35728" y="2126197"/>
            <a:ext cx="4108271" cy="857250"/>
          </a:xfrm>
        </p:spPr>
        <p:txBody>
          <a:bodyPr/>
          <a:lstStyle/>
          <a:p>
            <a:r>
              <a:rPr lang="en-US" sz="3100" b="1" dirty="0"/>
              <a:t>How Comcast Turns </a:t>
            </a:r>
            <a:r>
              <a:rPr lang="en-US" sz="3100" b="1" dirty="0" smtClean="0"/>
              <a:t/>
            </a:r>
            <a:br>
              <a:rPr lang="en-US" sz="3100" b="1" dirty="0" smtClean="0"/>
            </a:br>
            <a:r>
              <a:rPr lang="en-US" sz="3100" b="1" dirty="0" smtClean="0"/>
              <a:t>Big </a:t>
            </a:r>
            <a:r>
              <a:rPr lang="en-US" sz="3100" b="1" dirty="0"/>
              <a:t>Data into Real-Time Operational Insights</a:t>
            </a:r>
          </a:p>
        </p:txBody>
      </p:sp>
      <p:pic>
        <p:nvPicPr>
          <p:cNvPr id="2" name="Picture 1"/>
          <p:cNvPicPr>
            <a:picLocks noChangeAspect="1"/>
          </p:cNvPicPr>
          <p:nvPr/>
        </p:nvPicPr>
        <p:blipFill>
          <a:blip r:embed="rId2"/>
          <a:stretch>
            <a:fillRect/>
          </a:stretch>
        </p:blipFill>
        <p:spPr>
          <a:xfrm>
            <a:off x="5017557" y="895350"/>
            <a:ext cx="1892775" cy="485023"/>
          </a:xfrm>
          <a:prstGeom prst="rect">
            <a:avLst/>
          </a:prstGeom>
        </p:spPr>
      </p:pic>
      <p:pic>
        <p:nvPicPr>
          <p:cNvPr id="6" name="Picture 8" descr="logo_splunk_W.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80075" y="945985"/>
            <a:ext cx="1317625"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4"/>
          <p:cNvSpPr txBox="1">
            <a:spLocks/>
          </p:cNvSpPr>
          <p:nvPr/>
        </p:nvSpPr>
        <p:spPr bwMode="gray">
          <a:xfrm>
            <a:off x="5035728" y="3497389"/>
            <a:ext cx="4108271" cy="3848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numCol="1" anchor="t" anchorCtr="0" compatLnSpc="1">
            <a:prstTxWarp prst="textNoShape">
              <a:avLst/>
            </a:prstTxWarp>
            <a:noAutofit/>
          </a:bodyPr>
          <a:lstStyle>
            <a:lvl1pPr marL="255588" indent="-255588" algn="l" defTabSz="815975" rtl="0" eaLnBrk="1" fontAlgn="base" hangingPunct="1">
              <a:spcBef>
                <a:spcPts val="675"/>
              </a:spcBef>
              <a:spcAft>
                <a:spcPct val="0"/>
              </a:spcAft>
              <a:buSzPct val="80000"/>
              <a:buFont typeface="Arial" charset="0"/>
              <a:buChar char="•"/>
              <a:defRPr sz="2200" kern="1200">
                <a:solidFill>
                  <a:schemeClr val="tx1"/>
                </a:solidFill>
                <a:latin typeface="+mn-lt"/>
                <a:ea typeface="ＭＳ Ｐゴシック" charset="0"/>
                <a:cs typeface="ＭＳ Ｐゴシック" charset="0"/>
              </a:defRPr>
            </a:lvl1pPr>
            <a:lvl2pPr marL="542925" indent="-285750" algn="l" defTabSz="815975" rtl="0" eaLnBrk="1" fontAlgn="base" hangingPunct="1">
              <a:spcBef>
                <a:spcPct val="0"/>
              </a:spcBef>
              <a:spcAft>
                <a:spcPct val="0"/>
              </a:spcAft>
              <a:buFont typeface="Calibri" charset="0"/>
              <a:buChar char="–"/>
              <a:defRPr sz="1900" kern="1200">
                <a:solidFill>
                  <a:schemeClr val="tx1"/>
                </a:solidFill>
                <a:latin typeface="+mn-lt"/>
                <a:ea typeface="ＭＳ Ｐゴシック" charset="0"/>
                <a:cs typeface="+mn-cs"/>
              </a:defRPr>
            </a:lvl2pPr>
            <a:lvl3pPr marL="711200" indent="-158750" algn="l" defTabSz="815975" rtl="0" eaLnBrk="1" fontAlgn="base" hangingPunct="1">
              <a:spcBef>
                <a:spcPct val="0"/>
              </a:spcBef>
              <a:spcAft>
                <a:spcPct val="0"/>
              </a:spcAft>
              <a:buClr>
                <a:srgbClr val="7F7F7F"/>
              </a:buClr>
              <a:buSzPct val="100000"/>
              <a:buFont typeface="Wingdings 3" charset="0"/>
              <a:buChar char="ê"/>
              <a:defRPr kern="1200">
                <a:solidFill>
                  <a:schemeClr val="tx1"/>
                </a:solidFill>
                <a:latin typeface="+mn-lt"/>
                <a:ea typeface="ＭＳ Ｐゴシック" charset="0"/>
                <a:cs typeface="+mn-cs"/>
              </a:defRPr>
            </a:lvl3pPr>
            <a:lvl4pPr marL="925513" indent="-204788" algn="l" defTabSz="815975" rtl="0" eaLnBrk="1" fontAlgn="base" hangingPunct="1">
              <a:spcBef>
                <a:spcPct val="0"/>
              </a:spcBef>
              <a:spcAft>
                <a:spcPct val="0"/>
              </a:spcAft>
              <a:buFont typeface="Arial" charset="0"/>
              <a:buChar char="–"/>
              <a:defRPr sz="1600" kern="1200">
                <a:solidFill>
                  <a:schemeClr val="tx1"/>
                </a:solidFill>
                <a:latin typeface="+mn-lt"/>
                <a:ea typeface="ＭＳ Ｐゴシック" charset="0"/>
                <a:cs typeface="+mn-cs"/>
              </a:defRPr>
            </a:lvl4pPr>
            <a:lvl5pPr marL="714375" indent="-66675" algn="l" defTabSz="815975" rtl="0" eaLnBrk="1" fontAlgn="base" hangingPunct="1">
              <a:spcBef>
                <a:spcPct val="0"/>
              </a:spcBef>
              <a:spcAft>
                <a:spcPct val="0"/>
              </a:spcAft>
              <a:buClr>
                <a:srgbClr val="7F7F7F"/>
              </a:buClr>
              <a:buFont typeface="Wingdings 3" charset="0"/>
              <a:buChar char="ê"/>
              <a:defRPr sz="1600" kern="1200">
                <a:solidFill>
                  <a:schemeClr val="tx1"/>
                </a:solidFill>
                <a:latin typeface="+mn-lt"/>
                <a:ea typeface="ＭＳ Ｐゴシック" charset="0"/>
                <a:cs typeface="+mn-cs"/>
              </a:defRPr>
            </a:lvl5pPr>
            <a:lvl6pPr marL="2244919" indent="-204084" algn="l" defTabSz="816334"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085" indent="-204084" algn="l" defTabSz="816334"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253" indent="-204084" algn="l" defTabSz="816334"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420" indent="-204084" algn="l" defTabSz="816334"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spcBef>
                <a:spcPts val="300"/>
              </a:spcBef>
              <a:spcAft>
                <a:spcPts val="300"/>
              </a:spcAft>
              <a:buNone/>
            </a:pPr>
            <a:r>
              <a:rPr lang="en-US" sz="1800" dirty="0" err="1" smtClean="0">
                <a:solidFill>
                  <a:schemeClr val="bg1"/>
                </a:solidFill>
              </a:rPr>
              <a:t>Raanan</a:t>
            </a:r>
            <a:r>
              <a:rPr lang="en-US" sz="1800" dirty="0" smtClean="0">
                <a:solidFill>
                  <a:schemeClr val="bg1"/>
                </a:solidFill>
              </a:rPr>
              <a:t> Dagan, </a:t>
            </a:r>
            <a:r>
              <a:rPr lang="en-US" sz="1200" dirty="0" smtClean="0">
                <a:solidFill>
                  <a:schemeClr val="bg1"/>
                </a:solidFill>
              </a:rPr>
              <a:t>Big Data Solutions, Splunk</a:t>
            </a:r>
          </a:p>
          <a:p>
            <a:pPr marL="0" indent="0">
              <a:spcBef>
                <a:spcPts val="300"/>
              </a:spcBef>
              <a:spcAft>
                <a:spcPts val="300"/>
              </a:spcAft>
              <a:buNone/>
            </a:pPr>
            <a:r>
              <a:rPr lang="en-US" sz="1800" dirty="0" smtClean="0">
                <a:solidFill>
                  <a:schemeClr val="bg1"/>
                </a:solidFill>
              </a:rPr>
              <a:t>Patrick Shumate, </a:t>
            </a:r>
            <a:r>
              <a:rPr lang="en-US" sz="1200" dirty="0" smtClean="0">
                <a:solidFill>
                  <a:schemeClr val="bg1"/>
                </a:solidFill>
                <a:sym typeface="Myriad Pro" pitchFamily="29" charset="0"/>
              </a:rPr>
              <a:t>CDN Engineering, Comcast</a:t>
            </a:r>
            <a:endParaRPr lang="en-US" sz="1400" dirty="0">
              <a:solidFill>
                <a:schemeClr val="bg1"/>
              </a:solidFill>
            </a:endParaRPr>
          </a:p>
        </p:txBody>
      </p:sp>
      <p:sp>
        <p:nvSpPr>
          <p:cNvPr id="9" name="TextBox 9"/>
          <p:cNvSpPr txBox="1">
            <a:spLocks noChangeArrowheads="1"/>
          </p:cNvSpPr>
          <p:nvPr/>
        </p:nvSpPr>
        <p:spPr bwMode="auto">
          <a:xfrm>
            <a:off x="7613650" y="68263"/>
            <a:ext cx="1828800" cy="190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26" tIns="25713" rIns="51426" bIns="25713">
            <a:spAutoFit/>
          </a:bodyPr>
          <a:lstStyle>
            <a:lvl1pPr>
              <a:defRPr sz="1600">
                <a:solidFill>
                  <a:schemeClr val="tx1"/>
                </a:solidFill>
                <a:latin typeface="Calibri" charset="0"/>
                <a:ea typeface="ＭＳ Ｐゴシック" charset="0"/>
                <a:cs typeface="ＭＳ Ｐゴシック" charset="0"/>
              </a:defRPr>
            </a:lvl1pPr>
            <a:lvl2pPr marL="742950" indent="-285750">
              <a:defRPr sz="1600">
                <a:solidFill>
                  <a:schemeClr val="tx1"/>
                </a:solidFill>
                <a:latin typeface="Calibri" charset="0"/>
                <a:ea typeface="ＭＳ Ｐゴシック" charset="0"/>
              </a:defRPr>
            </a:lvl2pPr>
            <a:lvl3pPr marL="1143000" indent="-228600">
              <a:defRPr sz="1600">
                <a:solidFill>
                  <a:schemeClr val="tx1"/>
                </a:solidFill>
                <a:latin typeface="Calibri" charset="0"/>
                <a:ea typeface="ＭＳ Ｐゴシック" charset="0"/>
              </a:defRPr>
            </a:lvl3pPr>
            <a:lvl4pPr marL="1600200" indent="-228600">
              <a:defRPr sz="1600">
                <a:solidFill>
                  <a:schemeClr val="tx1"/>
                </a:solidFill>
                <a:latin typeface="Calibri" charset="0"/>
                <a:ea typeface="ＭＳ Ｐゴシック" charset="0"/>
              </a:defRPr>
            </a:lvl4pPr>
            <a:lvl5pPr marL="2057400" indent="-228600">
              <a:defRPr sz="1600">
                <a:solidFill>
                  <a:schemeClr val="tx1"/>
                </a:solidFill>
                <a:latin typeface="Calibri" charset="0"/>
                <a:ea typeface="ＭＳ Ｐゴシック" charset="0"/>
              </a:defRPr>
            </a:lvl5pPr>
            <a:lvl6pPr marL="2514600" indent="-228600" defTabSz="815975" fontAlgn="base">
              <a:spcBef>
                <a:spcPct val="0"/>
              </a:spcBef>
              <a:spcAft>
                <a:spcPct val="0"/>
              </a:spcAft>
              <a:defRPr sz="1600">
                <a:solidFill>
                  <a:schemeClr val="tx1"/>
                </a:solidFill>
                <a:latin typeface="Calibri" charset="0"/>
                <a:ea typeface="ＭＳ Ｐゴシック" charset="0"/>
              </a:defRPr>
            </a:lvl6pPr>
            <a:lvl7pPr marL="2971800" indent="-228600" defTabSz="815975" fontAlgn="base">
              <a:spcBef>
                <a:spcPct val="0"/>
              </a:spcBef>
              <a:spcAft>
                <a:spcPct val="0"/>
              </a:spcAft>
              <a:defRPr sz="1600">
                <a:solidFill>
                  <a:schemeClr val="tx1"/>
                </a:solidFill>
                <a:latin typeface="Calibri" charset="0"/>
                <a:ea typeface="ＭＳ Ｐゴシック" charset="0"/>
              </a:defRPr>
            </a:lvl7pPr>
            <a:lvl8pPr marL="3429000" indent="-228600" defTabSz="815975" fontAlgn="base">
              <a:spcBef>
                <a:spcPct val="0"/>
              </a:spcBef>
              <a:spcAft>
                <a:spcPct val="0"/>
              </a:spcAft>
              <a:defRPr sz="1600">
                <a:solidFill>
                  <a:schemeClr val="tx1"/>
                </a:solidFill>
                <a:latin typeface="Calibri" charset="0"/>
                <a:ea typeface="ＭＳ Ｐゴシック" charset="0"/>
              </a:defRPr>
            </a:lvl8pPr>
            <a:lvl9pPr marL="3886200" indent="-228600" defTabSz="815975" fontAlgn="base">
              <a:spcBef>
                <a:spcPct val="0"/>
              </a:spcBef>
              <a:spcAft>
                <a:spcPct val="0"/>
              </a:spcAft>
              <a:defRPr sz="1600">
                <a:solidFill>
                  <a:schemeClr val="tx1"/>
                </a:solidFill>
                <a:latin typeface="Calibri" charset="0"/>
                <a:ea typeface="ＭＳ Ｐゴシック" charset="0"/>
              </a:defRPr>
            </a:lvl9pPr>
          </a:lstStyle>
          <a:p>
            <a:r>
              <a:rPr lang="en-US" sz="900" dirty="0">
                <a:solidFill>
                  <a:srgbClr val="A6A6A6"/>
                </a:solidFill>
              </a:rPr>
              <a:t>Copyright © 2012 </a:t>
            </a:r>
            <a:r>
              <a:rPr lang="en-US" sz="900" dirty="0" err="1" smtClean="0">
                <a:solidFill>
                  <a:srgbClr val="A6A6A6"/>
                </a:solidFill>
              </a:rPr>
              <a:t>Splunk</a:t>
            </a:r>
            <a:r>
              <a:rPr lang="en-US" sz="900" dirty="0" smtClean="0">
                <a:solidFill>
                  <a:srgbClr val="A6A6A6"/>
                </a:solidFill>
              </a:rPr>
              <a:t> </a:t>
            </a:r>
            <a:r>
              <a:rPr lang="en-US" sz="900" dirty="0">
                <a:solidFill>
                  <a:srgbClr val="A6A6A6"/>
                </a:solidFill>
              </a:rPr>
              <a:t>Inc.</a:t>
            </a:r>
          </a:p>
        </p:txBody>
      </p:sp>
      <p:sp>
        <p:nvSpPr>
          <p:cNvPr id="4" name="TextBox 3"/>
          <p:cNvSpPr txBox="1"/>
          <p:nvPr/>
        </p:nvSpPr>
        <p:spPr>
          <a:xfrm>
            <a:off x="7136190" y="4184952"/>
            <a:ext cx="103856" cy="298149"/>
          </a:xfrm>
          <a:prstGeom prst="rect">
            <a:avLst/>
          </a:prstGeom>
        </p:spPr>
        <p:txBody>
          <a:bodyPr wrap="none" lIns="51426" tIns="25713" rIns="51426" bIns="25713" rtlCol="0">
            <a:spAutoFit/>
          </a:bodyPr>
          <a:lstStyle/>
          <a:p>
            <a:endParaRPr lang="en-US" dirty="0" smtClean="0"/>
          </a:p>
        </p:txBody>
      </p:sp>
    </p:spTree>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2"/>
          <p:cNvSpPr>
            <a:spLocks noChangeArrowheads="1"/>
          </p:cNvSpPr>
          <p:nvPr/>
        </p:nvSpPr>
        <p:spPr bwMode="gray">
          <a:xfrm>
            <a:off x="655460" y="1483042"/>
            <a:ext cx="7836408" cy="2633472"/>
          </a:xfrm>
          <a:prstGeom prst="roundRect">
            <a:avLst>
              <a:gd name="adj" fmla="val 6471"/>
            </a:avLst>
          </a:prstGeom>
          <a:gradFill flip="none" rotWithShape="1">
            <a:gsLst>
              <a:gs pos="100000">
                <a:schemeClr val="accent5">
                  <a:lumMod val="50000"/>
                </a:schemeClr>
              </a:gs>
              <a:gs pos="0">
                <a:schemeClr val="accent5"/>
              </a:gs>
            </a:gsLst>
            <a:lin ang="5400000" scaled="0"/>
            <a:tileRect/>
          </a:gradFill>
          <a:ln w="25400">
            <a:noFill/>
            <a:round/>
            <a:headEnd/>
            <a:tailEnd/>
          </a:ln>
          <a:effectLst>
            <a:innerShdw blurRad="165100" dist="50800" dir="16200000">
              <a:schemeClr val="bg1">
                <a:alpha val="28000"/>
              </a:schemeClr>
            </a:innerShdw>
          </a:effectLst>
        </p:spPr>
        <p:txBody>
          <a:bodyPr/>
          <a:lstStyle/>
          <a:p>
            <a:pPr lvl="0" defTabSz="914400"/>
            <a:endParaRPr lang="en-US" sz="2400" kern="0" noProof="0">
              <a:solidFill>
                <a:srgbClr val="FFFFFF"/>
              </a:solidFill>
              <a:latin typeface="Myriad Pro" charset="0"/>
              <a:sym typeface="Myriad Pro" charset="0"/>
            </a:endParaRPr>
          </a:p>
        </p:txBody>
      </p:sp>
      <p:sp>
        <p:nvSpPr>
          <p:cNvPr id="2" name="Title 1"/>
          <p:cNvSpPr>
            <a:spLocks noGrp="1"/>
          </p:cNvSpPr>
          <p:nvPr>
            <p:ph type="title"/>
          </p:nvPr>
        </p:nvSpPr>
        <p:spPr/>
        <p:txBody>
          <a:bodyPr/>
          <a:lstStyle/>
          <a:p>
            <a:r>
              <a:rPr lang="en-US" dirty="0" smtClean="0"/>
              <a:t>Big Data Comes from Machines</a:t>
            </a:r>
            <a:endParaRPr lang="en-US" dirty="0"/>
          </a:p>
        </p:txBody>
      </p:sp>
      <p:sp>
        <p:nvSpPr>
          <p:cNvPr id="4" name="Content Placeholder 3"/>
          <p:cNvSpPr>
            <a:spLocks noGrp="1"/>
          </p:cNvSpPr>
          <p:nvPr>
            <p:ph sz="quarter" idx="13"/>
          </p:nvPr>
        </p:nvSpPr>
        <p:spPr bwMode="gray">
          <a:prstGeom prst="rect">
            <a:avLst/>
          </a:prstGeom>
        </p:spPr>
        <p:txBody>
          <a:bodyPr lIns="51426" tIns="25713" rIns="51426" bIns="25713">
            <a:normAutofit/>
          </a:bodyPr>
          <a:lstStyle/>
          <a:p>
            <a:r>
              <a:rPr lang="en-US" dirty="0" smtClean="0"/>
              <a:t>Volume  |  Velocity</a:t>
            </a:r>
            <a:r>
              <a:rPr lang="en-US" dirty="0"/>
              <a:t> </a:t>
            </a:r>
            <a:r>
              <a:rPr lang="en-US" dirty="0" smtClean="0"/>
              <a:t> |  Variety | Variability</a:t>
            </a:r>
            <a:endParaRPr lang="en-US" dirty="0"/>
          </a:p>
        </p:txBody>
      </p:sp>
      <p:sp>
        <p:nvSpPr>
          <p:cNvPr id="7" name="TextBox 6"/>
          <p:cNvSpPr txBox="1"/>
          <p:nvPr/>
        </p:nvSpPr>
        <p:spPr bwMode="gray">
          <a:xfrm>
            <a:off x="3707355" y="1799833"/>
            <a:ext cx="4669882" cy="2267919"/>
          </a:xfrm>
          <a:prstGeom prst="rect">
            <a:avLst/>
          </a:prstGeom>
          <a:noFill/>
        </p:spPr>
        <p:txBody>
          <a:bodyPr wrap="square" lIns="51426" tIns="25713" rIns="51426" bIns="25713" rtlCol="0">
            <a:spAutoFit/>
          </a:bodyPr>
          <a:lstStyle/>
          <a:p>
            <a:pPr algn="r"/>
            <a:r>
              <a:rPr lang="en-US" dirty="0" smtClean="0">
                <a:solidFill>
                  <a:schemeClr val="accent2">
                    <a:lumMod val="20000"/>
                    <a:lumOff val="80000"/>
                  </a:schemeClr>
                </a:solidFill>
              </a:rPr>
              <a:t>GPS,</a:t>
            </a:r>
          </a:p>
          <a:p>
            <a:pPr algn="r"/>
            <a:r>
              <a:rPr lang="en-US" spc="17" dirty="0">
                <a:solidFill>
                  <a:schemeClr val="accent2">
                    <a:lumMod val="20000"/>
                    <a:lumOff val="80000"/>
                  </a:schemeClr>
                </a:solidFill>
              </a:rPr>
              <a:t>RFID</a:t>
            </a:r>
            <a:r>
              <a:rPr lang="en-US" dirty="0" smtClean="0">
                <a:solidFill>
                  <a:schemeClr val="accent2">
                    <a:lumMod val="20000"/>
                    <a:lumOff val="80000"/>
                  </a:schemeClr>
                </a:solidFill>
              </a:rPr>
              <a:t>,</a:t>
            </a:r>
          </a:p>
          <a:p>
            <a:pPr algn="r"/>
            <a:r>
              <a:rPr lang="en-US" dirty="0" smtClean="0">
                <a:solidFill>
                  <a:schemeClr val="accent2">
                    <a:lumMod val="20000"/>
                    <a:lumOff val="80000"/>
                  </a:schemeClr>
                </a:solidFill>
              </a:rPr>
              <a:t>Hypervisor,</a:t>
            </a:r>
          </a:p>
          <a:p>
            <a:pPr algn="r"/>
            <a:r>
              <a:rPr lang="en-US" dirty="0" smtClean="0">
                <a:solidFill>
                  <a:schemeClr val="accent2">
                    <a:lumMod val="20000"/>
                    <a:lumOff val="80000"/>
                  </a:schemeClr>
                </a:solidFill>
              </a:rPr>
              <a:t>Web Servers,</a:t>
            </a:r>
          </a:p>
          <a:p>
            <a:pPr algn="r"/>
            <a:r>
              <a:rPr lang="en-US" dirty="0" smtClean="0">
                <a:solidFill>
                  <a:schemeClr val="accent2">
                    <a:lumMod val="20000"/>
                    <a:lumOff val="80000"/>
                  </a:schemeClr>
                </a:solidFill>
              </a:rPr>
              <a:t>Email, Messaging</a:t>
            </a:r>
          </a:p>
          <a:p>
            <a:pPr algn="r"/>
            <a:r>
              <a:rPr lang="en-US" dirty="0" smtClean="0">
                <a:solidFill>
                  <a:schemeClr val="accent2">
                    <a:lumMod val="20000"/>
                    <a:lumOff val="80000"/>
                  </a:schemeClr>
                </a:solidFill>
              </a:rPr>
              <a:t>Clickstreams, Mobile, </a:t>
            </a:r>
          </a:p>
          <a:p>
            <a:pPr algn="r"/>
            <a:r>
              <a:rPr lang="en-US" dirty="0" smtClean="0">
                <a:solidFill>
                  <a:schemeClr val="accent2">
                    <a:lumMod val="20000"/>
                    <a:lumOff val="80000"/>
                  </a:schemeClr>
                </a:solidFill>
              </a:rPr>
              <a:t>Telephony, IVR, Databases,</a:t>
            </a:r>
          </a:p>
          <a:p>
            <a:pPr algn="r"/>
            <a:r>
              <a:rPr lang="en-US" spc="28" dirty="0">
                <a:solidFill>
                  <a:schemeClr val="accent2">
                    <a:lumMod val="20000"/>
                    <a:lumOff val="80000"/>
                  </a:schemeClr>
                </a:solidFill>
              </a:rPr>
              <a:t>Sensors, Telematics, Storage</a:t>
            </a:r>
            <a:r>
              <a:rPr lang="en-US" dirty="0" smtClean="0">
                <a:solidFill>
                  <a:schemeClr val="accent2">
                    <a:lumMod val="20000"/>
                    <a:lumOff val="80000"/>
                  </a:schemeClr>
                </a:solidFill>
              </a:rPr>
              <a:t>,</a:t>
            </a:r>
          </a:p>
          <a:p>
            <a:pPr algn="r"/>
            <a:r>
              <a:rPr lang="en-US" spc="39" dirty="0">
                <a:solidFill>
                  <a:schemeClr val="accent2">
                    <a:lumMod val="20000"/>
                    <a:lumOff val="80000"/>
                  </a:schemeClr>
                </a:solidFill>
              </a:rPr>
              <a:t>Servers, Security Devices, Desktops </a:t>
            </a:r>
          </a:p>
        </p:txBody>
      </p:sp>
      <p:sp>
        <p:nvSpPr>
          <p:cNvPr id="8" name="Freeform 7"/>
          <p:cNvSpPr/>
          <p:nvPr/>
        </p:nvSpPr>
        <p:spPr bwMode="gray">
          <a:xfrm>
            <a:off x="829177" y="1613385"/>
            <a:ext cx="7159888" cy="2324627"/>
          </a:xfrm>
          <a:custGeom>
            <a:avLst/>
            <a:gdLst>
              <a:gd name="connsiteX0" fmla="*/ 0 w 5565913"/>
              <a:gd name="connsiteY0" fmla="*/ 4770783 h 4770783"/>
              <a:gd name="connsiteX1" fmla="*/ 5565913 w 5565913"/>
              <a:gd name="connsiteY1" fmla="*/ 0 h 4770783"/>
              <a:gd name="connsiteX0" fmla="*/ 0 w 5565913"/>
              <a:gd name="connsiteY0" fmla="*/ 4770783 h 4770783"/>
              <a:gd name="connsiteX1" fmla="*/ 5565913 w 5565913"/>
              <a:gd name="connsiteY1" fmla="*/ 0 h 4770783"/>
              <a:gd name="connsiteX0" fmla="*/ 0 w 5565913"/>
              <a:gd name="connsiteY0" fmla="*/ 4770783 h 4770783"/>
              <a:gd name="connsiteX1" fmla="*/ 5565913 w 5565913"/>
              <a:gd name="connsiteY1" fmla="*/ 0 h 4770783"/>
              <a:gd name="connsiteX0" fmla="*/ 0 w 5565913"/>
              <a:gd name="connsiteY0" fmla="*/ 4770783 h 4770783"/>
              <a:gd name="connsiteX1" fmla="*/ 5565913 w 5565913"/>
              <a:gd name="connsiteY1" fmla="*/ 0 h 4770783"/>
              <a:gd name="connsiteX0" fmla="*/ 0 w 5565913"/>
              <a:gd name="connsiteY0" fmla="*/ 4770783 h 4770783"/>
              <a:gd name="connsiteX1" fmla="*/ 5565913 w 5565913"/>
              <a:gd name="connsiteY1" fmla="*/ 0 h 4770783"/>
              <a:gd name="connsiteX0" fmla="*/ 0 w 5565913"/>
              <a:gd name="connsiteY0" fmla="*/ 4770783 h 4770783"/>
              <a:gd name="connsiteX1" fmla="*/ 5565913 w 5565913"/>
              <a:gd name="connsiteY1" fmla="*/ 0 h 4770783"/>
              <a:gd name="connsiteX0" fmla="*/ 0 w 5565913"/>
              <a:gd name="connsiteY0" fmla="*/ 4770783 h 4770783"/>
              <a:gd name="connsiteX1" fmla="*/ 5565913 w 5565913"/>
              <a:gd name="connsiteY1" fmla="*/ 0 h 4770783"/>
              <a:gd name="connsiteX0" fmla="*/ 0 w 5565913"/>
              <a:gd name="connsiteY0" fmla="*/ 4770783 h 4770783"/>
              <a:gd name="connsiteX1" fmla="*/ 5565913 w 5565913"/>
              <a:gd name="connsiteY1" fmla="*/ 0 h 4770783"/>
              <a:gd name="connsiteX0" fmla="*/ 0 w 5636505"/>
              <a:gd name="connsiteY0" fmla="*/ 4753135 h 4753135"/>
              <a:gd name="connsiteX1" fmla="*/ 5636505 w 5636505"/>
              <a:gd name="connsiteY1" fmla="*/ 0 h 4753135"/>
              <a:gd name="connsiteX0" fmla="*/ 0 w 5636505"/>
              <a:gd name="connsiteY0" fmla="*/ 4753135 h 4753135"/>
              <a:gd name="connsiteX1" fmla="*/ 5636505 w 5636505"/>
              <a:gd name="connsiteY1" fmla="*/ 0 h 4753135"/>
              <a:gd name="connsiteX0" fmla="*/ 0 w 5452661"/>
              <a:gd name="connsiteY0" fmla="*/ 4885498 h 4885498"/>
              <a:gd name="connsiteX1" fmla="*/ 5452661 w 5452661"/>
              <a:gd name="connsiteY1" fmla="*/ 0 h 4885498"/>
              <a:gd name="connsiteX0" fmla="*/ 0 w 5452661"/>
              <a:gd name="connsiteY0" fmla="*/ 4885498 h 4885498"/>
              <a:gd name="connsiteX1" fmla="*/ 5452661 w 5452661"/>
              <a:gd name="connsiteY1" fmla="*/ 0 h 4885498"/>
              <a:gd name="connsiteX0" fmla="*/ 0 w 5452661"/>
              <a:gd name="connsiteY0" fmla="*/ 4885498 h 4885498"/>
              <a:gd name="connsiteX1" fmla="*/ 5452661 w 5452661"/>
              <a:gd name="connsiteY1" fmla="*/ 0 h 4885498"/>
              <a:gd name="connsiteX0" fmla="*/ 0 w 5452661"/>
              <a:gd name="connsiteY0" fmla="*/ 4885498 h 4885498"/>
              <a:gd name="connsiteX1" fmla="*/ 5452661 w 5452661"/>
              <a:gd name="connsiteY1" fmla="*/ 0 h 4885498"/>
            </a:gdLst>
            <a:ahLst/>
            <a:cxnLst>
              <a:cxn ang="0">
                <a:pos x="connsiteX0" y="connsiteY0"/>
              </a:cxn>
              <a:cxn ang="0">
                <a:pos x="connsiteX1" y="connsiteY1"/>
              </a:cxn>
            </a:cxnLst>
            <a:rect l="l" t="t" r="r" b="b"/>
            <a:pathLst>
              <a:path w="5452661" h="4885498">
                <a:moveTo>
                  <a:pt x="0" y="4885498"/>
                </a:moveTo>
                <a:cubicBezTo>
                  <a:pt x="3013292" y="4726080"/>
                  <a:pt x="3259203" y="4720405"/>
                  <a:pt x="5452661" y="0"/>
                </a:cubicBezTo>
              </a:path>
            </a:pathLst>
          </a:custGeom>
          <a:ln w="152400" cap="rnd">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lIns="51426" tIns="25713" rIns="51426" bIns="25713" rtlCol="0" anchor="ctr"/>
          <a:lstStyle/>
          <a:p>
            <a:pPr algn="ctr"/>
            <a:endParaRPr lang="en-US"/>
          </a:p>
        </p:txBody>
      </p:sp>
      <p:grpSp>
        <p:nvGrpSpPr>
          <p:cNvPr id="5" name="Group 4"/>
          <p:cNvGrpSpPr/>
          <p:nvPr/>
        </p:nvGrpSpPr>
        <p:grpSpPr bwMode="gray">
          <a:xfrm>
            <a:off x="800140" y="1613381"/>
            <a:ext cx="4986157" cy="1410999"/>
            <a:chOff x="1422597" y="2868230"/>
            <a:chExt cx="8865145" cy="2508442"/>
          </a:xfrm>
        </p:grpSpPr>
        <p:sp>
          <p:nvSpPr>
            <p:cNvPr id="11" name="Rounded Rectangle 10"/>
            <p:cNvSpPr/>
            <p:nvPr/>
          </p:nvSpPr>
          <p:spPr bwMode="gray">
            <a:xfrm>
              <a:off x="1422597" y="2868230"/>
              <a:ext cx="8865145" cy="2508442"/>
            </a:xfrm>
            <a:prstGeom prst="roundRect">
              <a:avLst>
                <a:gd name="adj" fmla="val 13751"/>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bwMode="gray">
            <a:xfrm>
              <a:off x="1422599" y="3150745"/>
              <a:ext cx="8800394" cy="1969770"/>
            </a:xfrm>
            <a:prstGeom prst="rect">
              <a:avLst/>
            </a:prstGeom>
            <a:noFill/>
          </p:spPr>
          <p:txBody>
            <a:bodyPr wrap="square" rtlCol="0">
              <a:spAutoFit/>
            </a:bodyPr>
            <a:lstStyle/>
            <a:p>
              <a:pPr algn="ctr"/>
              <a:r>
                <a:rPr lang="en-US" sz="2200" dirty="0">
                  <a:solidFill>
                    <a:schemeClr val="bg1"/>
                  </a:solidFill>
                </a:rPr>
                <a:t>Machine-generated data is one of the fastest growing, most complex </a:t>
              </a:r>
              <a:br>
                <a:rPr lang="en-US" sz="2200" dirty="0">
                  <a:solidFill>
                    <a:schemeClr val="bg1"/>
                  </a:solidFill>
                </a:rPr>
              </a:br>
              <a:r>
                <a:rPr lang="en-US" sz="2200" dirty="0">
                  <a:solidFill>
                    <a:schemeClr val="bg1"/>
                  </a:solidFill>
                </a:rPr>
                <a:t>and most valuable segments of big data</a:t>
              </a:r>
            </a:p>
          </p:txBody>
        </p:sp>
      </p:grpSp>
      <p:sp>
        <p:nvSpPr>
          <p:cNvPr id="10" name="Slide Number Placeholder 1"/>
          <p:cNvSpPr>
            <a:spLocks noGrp="1"/>
          </p:cNvSpPr>
          <p:nvPr>
            <p:ph type="sldNum" sz="quarter" idx="4294967295"/>
          </p:nvPr>
        </p:nvSpPr>
        <p:spPr>
          <a:xfrm>
            <a:off x="4379913" y="4770440"/>
            <a:ext cx="385762" cy="257175"/>
          </a:xfrm>
          <a:prstGeom prst="rect">
            <a:avLst/>
          </a:prstGeom>
        </p:spPr>
        <p:txBody>
          <a:bodyPr vert="horz" lIns="81633" tIns="40817" rIns="81633" bIns="40817" rtlCol="0" anchor="ctr"/>
          <a:lstStyle/>
          <a:p>
            <a:pPr algn="ctr" defTabSz="816334" fontAlgn="auto">
              <a:spcBef>
                <a:spcPts val="0"/>
              </a:spcBef>
              <a:spcAft>
                <a:spcPts val="0"/>
              </a:spcAft>
            </a:pPr>
            <a:fld id="{E6707566-99EF-474A-8D0F-F855B60859E5}" type="slidenum">
              <a:rPr lang="en-US" sz="1100">
                <a:solidFill>
                  <a:srgbClr val="C0C0C0"/>
                </a:solidFill>
                <a:latin typeface="+mn-lt"/>
                <a:ea typeface="+mn-ea"/>
                <a:cs typeface="+mn-cs"/>
              </a:rPr>
              <a:pPr algn="ctr" defTabSz="816334" fontAlgn="auto">
                <a:spcBef>
                  <a:spcPts val="0"/>
                </a:spcBef>
                <a:spcAft>
                  <a:spcPts val="0"/>
                </a:spcAft>
              </a:pPr>
              <a:t>10</a:t>
            </a:fld>
            <a:endParaRPr lang="en-US" sz="1100" dirty="0">
              <a:solidFill>
                <a:srgbClr val="C0C0C0"/>
              </a:solidFill>
              <a:latin typeface="+mn-lt"/>
              <a:ea typeface="+mn-ea"/>
              <a:cs typeface="+mn-cs"/>
            </a:endParaRPr>
          </a:p>
        </p:txBody>
      </p:sp>
    </p:spTree>
    <p:extLst>
      <p:ext uri="{BB962C8B-B14F-4D97-AF65-F5344CB8AC3E}">
        <p14:creationId xmlns:p14="http://schemas.microsoft.com/office/powerpoint/2010/main" val="59780979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bwMode="gray">
          <a:xfrm>
            <a:off x="1760061" y="915801"/>
            <a:ext cx="7268108" cy="3605251"/>
          </a:xfrm>
          <a:prstGeom prst="rect">
            <a:avLst/>
          </a:prstGeom>
        </p:spPr>
      </p:pic>
      <p:sp>
        <p:nvSpPr>
          <p:cNvPr id="3" name="Title 2"/>
          <p:cNvSpPr>
            <a:spLocks noGrp="1"/>
          </p:cNvSpPr>
          <p:nvPr>
            <p:ph type="title"/>
          </p:nvPr>
        </p:nvSpPr>
        <p:spPr bwMode="gray"/>
        <p:txBody>
          <a:bodyPr/>
          <a:lstStyle/>
          <a:p>
            <a:r>
              <a:rPr lang="en-US" dirty="0"/>
              <a:t>What Does Machine Data Look Like</a:t>
            </a:r>
            <a:r>
              <a:rPr lang="en-US" dirty="0" smtClean="0"/>
              <a:t>?</a:t>
            </a:r>
            <a:endParaRPr lang="en-US" dirty="0"/>
          </a:p>
        </p:txBody>
      </p:sp>
      <p:sp>
        <p:nvSpPr>
          <p:cNvPr id="2" name="Slide Number Placeholder 1"/>
          <p:cNvSpPr>
            <a:spLocks noGrp="1"/>
          </p:cNvSpPr>
          <p:nvPr>
            <p:ph type="sldNum" sz="quarter" idx="10"/>
          </p:nvPr>
        </p:nvSpPr>
        <p:spPr/>
        <p:txBody>
          <a:bodyPr/>
          <a:lstStyle/>
          <a:p>
            <a:pPr>
              <a:defRPr/>
            </a:pPr>
            <a:fld id="{E6707566-99EF-474A-8D0F-F855B60859E5}" type="slidenum">
              <a:rPr lang="en-US" smtClean="0"/>
              <a:pPr>
                <a:defRPr/>
              </a:pPr>
              <a:t>11</a:t>
            </a:fld>
            <a:endParaRPr lang="en-US" dirty="0"/>
          </a:p>
        </p:txBody>
      </p:sp>
      <p:sp>
        <p:nvSpPr>
          <p:cNvPr id="39" name="Trapezoid 38"/>
          <p:cNvSpPr/>
          <p:nvPr/>
        </p:nvSpPr>
        <p:spPr bwMode="gray">
          <a:xfrm rot="16200000">
            <a:off x="1049508" y="2499067"/>
            <a:ext cx="1005840" cy="666456"/>
          </a:xfrm>
          <a:prstGeom prst="trapezoid">
            <a:avLst>
              <a:gd name="adj" fmla="val 100933"/>
            </a:avLst>
          </a:prstGeom>
          <a:gradFill>
            <a:gsLst>
              <a:gs pos="0">
                <a:schemeClr val="accent2">
                  <a:alpha val="38000"/>
                </a:schemeClr>
              </a:gs>
              <a:gs pos="50000">
                <a:schemeClr val="accent2">
                  <a:lumMod val="60000"/>
                  <a:lumOff val="40000"/>
                  <a:alpha val="48000"/>
                </a:schemeClr>
              </a:gs>
              <a:gs pos="100000">
                <a:schemeClr val="accent2">
                  <a:lumMod val="20000"/>
                  <a:lumOff val="80000"/>
                  <a:alpha val="0"/>
                </a:schemeClr>
              </a:gs>
            </a:gsLst>
            <a:lin ang="5400000" scaled="0"/>
          </a:gradFill>
          <a:ln w="12700" cmpd="sng">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Trapezoid 39"/>
          <p:cNvSpPr/>
          <p:nvPr/>
        </p:nvSpPr>
        <p:spPr bwMode="gray">
          <a:xfrm rot="16200000">
            <a:off x="1086084" y="1403456"/>
            <a:ext cx="932688" cy="666456"/>
          </a:xfrm>
          <a:prstGeom prst="trapezoid">
            <a:avLst>
              <a:gd name="adj" fmla="val 100933"/>
            </a:avLst>
          </a:prstGeom>
          <a:gradFill>
            <a:gsLst>
              <a:gs pos="0">
                <a:schemeClr val="accent2">
                  <a:alpha val="38000"/>
                </a:schemeClr>
              </a:gs>
              <a:gs pos="50000">
                <a:schemeClr val="accent2">
                  <a:lumMod val="60000"/>
                  <a:lumOff val="40000"/>
                  <a:alpha val="48000"/>
                </a:schemeClr>
              </a:gs>
              <a:gs pos="100000">
                <a:schemeClr val="accent2">
                  <a:lumMod val="20000"/>
                  <a:lumOff val="80000"/>
                  <a:alpha val="0"/>
                </a:schemeClr>
              </a:gs>
            </a:gsLst>
            <a:lin ang="5400000" scaled="0"/>
          </a:gradFill>
          <a:ln w="12700" cmpd="sng">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Trapezoid 40"/>
          <p:cNvSpPr/>
          <p:nvPr/>
        </p:nvSpPr>
        <p:spPr bwMode="gray">
          <a:xfrm rot="16200000">
            <a:off x="1047788" y="3715070"/>
            <a:ext cx="1009303" cy="666456"/>
          </a:xfrm>
          <a:prstGeom prst="trapezoid">
            <a:avLst>
              <a:gd name="adj" fmla="val 100933"/>
            </a:avLst>
          </a:prstGeom>
          <a:gradFill>
            <a:gsLst>
              <a:gs pos="0">
                <a:schemeClr val="accent2">
                  <a:alpha val="38000"/>
                </a:schemeClr>
              </a:gs>
              <a:gs pos="50000">
                <a:schemeClr val="accent2">
                  <a:lumMod val="60000"/>
                  <a:lumOff val="40000"/>
                  <a:alpha val="48000"/>
                </a:schemeClr>
              </a:gs>
              <a:gs pos="100000">
                <a:schemeClr val="accent2">
                  <a:lumMod val="20000"/>
                  <a:lumOff val="80000"/>
                  <a:alpha val="0"/>
                </a:schemeClr>
              </a:gs>
            </a:gsLst>
            <a:lin ang="5400000" scaled="0"/>
          </a:gradFill>
          <a:ln w="12700" cmpd="sng">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rapezoid 41"/>
          <p:cNvSpPr/>
          <p:nvPr/>
        </p:nvSpPr>
        <p:spPr bwMode="gray">
          <a:xfrm rot="16200000">
            <a:off x="1390661" y="763543"/>
            <a:ext cx="323546" cy="666456"/>
          </a:xfrm>
          <a:prstGeom prst="trapezoid">
            <a:avLst>
              <a:gd name="adj" fmla="val 100933"/>
            </a:avLst>
          </a:prstGeom>
          <a:gradFill>
            <a:gsLst>
              <a:gs pos="0">
                <a:schemeClr val="accent2">
                  <a:alpha val="38000"/>
                </a:schemeClr>
              </a:gs>
              <a:gs pos="50000">
                <a:schemeClr val="accent2">
                  <a:lumMod val="60000"/>
                  <a:lumOff val="40000"/>
                  <a:alpha val="48000"/>
                </a:schemeClr>
              </a:gs>
              <a:gs pos="100000">
                <a:schemeClr val="accent2">
                  <a:lumMod val="20000"/>
                  <a:lumOff val="80000"/>
                  <a:alpha val="0"/>
                </a:schemeClr>
              </a:gs>
            </a:gsLst>
            <a:lin ang="5400000" scaled="0"/>
          </a:gradFill>
          <a:ln w="12700" cmpd="sng">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2" name="Picture 34"/>
          <p:cNvPicPr>
            <a:picLocks noChangeAspect="1"/>
          </p:cNvPicPr>
          <p:nvPr/>
        </p:nvPicPr>
        <p:blipFill rotWithShape="1">
          <a:blip r:embed="rId4" cstate="print"/>
          <a:srcRect l="67713" t="36317" r="26305" b="47084"/>
          <a:stretch/>
        </p:blipFill>
        <p:spPr bwMode="gray">
          <a:xfrm>
            <a:off x="734943" y="796857"/>
            <a:ext cx="603562" cy="731938"/>
          </a:xfrm>
          <a:prstGeom prst="rect">
            <a:avLst/>
          </a:prstGeom>
          <a:noFill/>
          <a:ln w="9525">
            <a:noFill/>
            <a:miter lim="800000"/>
            <a:headEnd/>
            <a:tailEnd/>
          </a:ln>
        </p:spPr>
      </p:pic>
      <p:pic>
        <p:nvPicPr>
          <p:cNvPr id="23" name="Picture 279" descr="aa_phone.png"/>
          <p:cNvPicPr>
            <a:picLocks noChangeAspect="1"/>
          </p:cNvPicPr>
          <p:nvPr/>
        </p:nvPicPr>
        <p:blipFill>
          <a:blip r:embed="rId5" cstate="print"/>
          <a:srcRect/>
          <a:stretch>
            <a:fillRect/>
          </a:stretch>
        </p:blipFill>
        <p:spPr bwMode="gray">
          <a:xfrm>
            <a:off x="764205" y="2597514"/>
            <a:ext cx="545038" cy="507906"/>
          </a:xfrm>
          <a:prstGeom prst="rect">
            <a:avLst/>
          </a:prstGeom>
          <a:noFill/>
          <a:ln w="9525">
            <a:noFill/>
            <a:miter lim="800000"/>
            <a:headEnd/>
            <a:tailEnd/>
          </a:ln>
        </p:spPr>
      </p:pic>
      <p:pic>
        <p:nvPicPr>
          <p:cNvPr id="24" name="Picture 23" descr="twitter_icon.png"/>
          <p:cNvPicPr>
            <a:picLocks noChangeAspect="1"/>
          </p:cNvPicPr>
          <p:nvPr/>
        </p:nvPicPr>
        <p:blipFill>
          <a:blip r:embed="rId6" cstate="print"/>
          <a:stretch>
            <a:fillRect/>
          </a:stretch>
        </p:blipFill>
        <p:spPr bwMode="gray">
          <a:xfrm>
            <a:off x="822182" y="3797944"/>
            <a:ext cx="429084" cy="424094"/>
          </a:xfrm>
          <a:prstGeom prst="rect">
            <a:avLst/>
          </a:prstGeom>
        </p:spPr>
      </p:pic>
      <p:pic>
        <p:nvPicPr>
          <p:cNvPr id="25" name="Picture 130" descr="image53.pdf"/>
          <p:cNvPicPr>
            <a:picLocks/>
          </p:cNvPicPr>
          <p:nvPr/>
        </p:nvPicPr>
        <p:blipFill>
          <a:blip r:embed="rId7" cstate="print"/>
          <a:srcRect/>
          <a:stretch>
            <a:fillRect/>
          </a:stretch>
        </p:blipFill>
        <p:spPr bwMode="gray">
          <a:xfrm>
            <a:off x="800395" y="1534797"/>
            <a:ext cx="472658" cy="474353"/>
          </a:xfrm>
          <a:prstGeom prst="rect">
            <a:avLst/>
          </a:prstGeom>
          <a:noFill/>
          <a:ln w="9525">
            <a:noFill/>
            <a:miter lim="800000"/>
            <a:headEnd/>
            <a:tailEnd/>
          </a:ln>
        </p:spPr>
      </p:pic>
      <p:sp>
        <p:nvSpPr>
          <p:cNvPr id="26" name="TextBox 25"/>
          <p:cNvSpPr txBox="1"/>
          <p:nvPr/>
        </p:nvSpPr>
        <p:spPr bwMode="gray">
          <a:xfrm>
            <a:off x="247307" y="610171"/>
            <a:ext cx="1581505" cy="328927"/>
          </a:xfrm>
          <a:prstGeom prst="rect">
            <a:avLst/>
          </a:prstGeom>
        </p:spPr>
        <p:txBody>
          <a:bodyPr wrap="square" lIns="51426" tIns="25713" rIns="51426" bIns="25713" rtlCol="0">
            <a:spAutoFit/>
          </a:bodyPr>
          <a:lstStyle/>
          <a:p>
            <a:pPr algn="ctr"/>
            <a:r>
              <a:rPr lang="en-US" sz="1800" b="1" dirty="0" smtClean="0"/>
              <a:t>Sources</a:t>
            </a:r>
          </a:p>
        </p:txBody>
      </p:sp>
      <p:sp>
        <p:nvSpPr>
          <p:cNvPr id="27" name="TextBox 26"/>
          <p:cNvSpPr txBox="1"/>
          <p:nvPr/>
        </p:nvSpPr>
        <p:spPr bwMode="gray">
          <a:xfrm>
            <a:off x="434800" y="4300487"/>
            <a:ext cx="1203848" cy="221205"/>
          </a:xfrm>
          <a:prstGeom prst="rect">
            <a:avLst/>
          </a:prstGeom>
        </p:spPr>
        <p:txBody>
          <a:bodyPr wrap="square" lIns="51426" tIns="25713" rIns="51426" bIns="25713" rtlCol="0">
            <a:spAutoFit/>
          </a:bodyPr>
          <a:lstStyle/>
          <a:p>
            <a:pPr algn="ctr">
              <a:lnSpc>
                <a:spcPct val="90000"/>
              </a:lnSpc>
            </a:pPr>
            <a:r>
              <a:rPr lang="en-US" sz="1200" b="1" dirty="0" smtClean="0"/>
              <a:t>Twitter</a:t>
            </a:r>
          </a:p>
        </p:txBody>
      </p:sp>
      <p:sp>
        <p:nvSpPr>
          <p:cNvPr id="28" name="TextBox 27"/>
          <p:cNvSpPr txBox="1"/>
          <p:nvPr/>
        </p:nvSpPr>
        <p:spPr bwMode="gray">
          <a:xfrm>
            <a:off x="555266" y="3125441"/>
            <a:ext cx="962937" cy="221205"/>
          </a:xfrm>
          <a:prstGeom prst="rect">
            <a:avLst/>
          </a:prstGeom>
        </p:spPr>
        <p:txBody>
          <a:bodyPr wrap="square" lIns="51426" tIns="25713" rIns="51426" bIns="25713" rtlCol="0">
            <a:spAutoFit/>
          </a:bodyPr>
          <a:lstStyle/>
          <a:p>
            <a:pPr algn="ctr">
              <a:lnSpc>
                <a:spcPct val="90000"/>
              </a:lnSpc>
            </a:pPr>
            <a:r>
              <a:rPr lang="en-US" sz="1200" b="1" dirty="0" smtClean="0"/>
              <a:t>Care IVR</a:t>
            </a:r>
          </a:p>
        </p:txBody>
      </p:sp>
      <p:sp>
        <p:nvSpPr>
          <p:cNvPr id="29" name="TextBox 28"/>
          <p:cNvSpPr txBox="1"/>
          <p:nvPr/>
        </p:nvSpPr>
        <p:spPr bwMode="gray">
          <a:xfrm>
            <a:off x="492742" y="1992461"/>
            <a:ext cx="1087985" cy="387405"/>
          </a:xfrm>
          <a:prstGeom prst="rect">
            <a:avLst/>
          </a:prstGeom>
        </p:spPr>
        <p:txBody>
          <a:bodyPr wrap="square" lIns="51426" tIns="25713" rIns="51426" bIns="25713" rtlCol="0">
            <a:spAutoFit/>
          </a:bodyPr>
          <a:lstStyle/>
          <a:p>
            <a:pPr algn="ctr">
              <a:lnSpc>
                <a:spcPct val="90000"/>
              </a:lnSpc>
            </a:pPr>
            <a:r>
              <a:rPr lang="en-US" sz="1200" b="1" dirty="0"/>
              <a:t>Middleware </a:t>
            </a:r>
            <a:r>
              <a:rPr lang="en-US" sz="1200" b="1" dirty="0" smtClean="0"/>
              <a:t/>
            </a:r>
            <a:br>
              <a:rPr lang="en-US" sz="1200" b="1" dirty="0" smtClean="0"/>
            </a:br>
            <a:r>
              <a:rPr lang="en-US" sz="1200" b="1" dirty="0" smtClean="0"/>
              <a:t>Error</a:t>
            </a:r>
            <a:endParaRPr lang="en-US" sz="1200" b="1" dirty="0"/>
          </a:p>
        </p:txBody>
      </p:sp>
      <p:sp>
        <p:nvSpPr>
          <p:cNvPr id="30" name="TextBox 29"/>
          <p:cNvSpPr txBox="1"/>
          <p:nvPr/>
        </p:nvSpPr>
        <p:spPr bwMode="gray">
          <a:xfrm>
            <a:off x="248727" y="1306489"/>
            <a:ext cx="1575994" cy="221205"/>
          </a:xfrm>
          <a:prstGeom prst="rect">
            <a:avLst/>
          </a:prstGeom>
        </p:spPr>
        <p:txBody>
          <a:bodyPr wrap="square" lIns="51426" tIns="25713" rIns="51426" bIns="25713" rtlCol="0">
            <a:spAutoFit/>
          </a:bodyPr>
          <a:lstStyle/>
          <a:p>
            <a:pPr algn="ctr">
              <a:lnSpc>
                <a:spcPct val="90000"/>
              </a:lnSpc>
            </a:pPr>
            <a:r>
              <a:rPr lang="en-US" sz="1200" b="1" dirty="0" smtClean="0"/>
              <a:t>Order Processing</a:t>
            </a:r>
          </a:p>
        </p:txBody>
      </p:sp>
    </p:spTree>
    <p:extLst>
      <p:ext uri="{BB962C8B-B14F-4D97-AF65-F5344CB8AC3E}">
        <p14:creationId xmlns:p14="http://schemas.microsoft.com/office/powerpoint/2010/main" val="346158883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bwMode="gray">
          <a:xfrm>
            <a:off x="1760061" y="915801"/>
            <a:ext cx="7268108" cy="3605251"/>
          </a:xfrm>
          <a:prstGeom prst="rect">
            <a:avLst/>
          </a:prstGeom>
        </p:spPr>
      </p:pic>
      <p:pic>
        <p:nvPicPr>
          <p:cNvPr id="73" name="Picture 34"/>
          <p:cNvPicPr>
            <a:picLocks noChangeAspect="1"/>
          </p:cNvPicPr>
          <p:nvPr/>
        </p:nvPicPr>
        <p:blipFill rotWithShape="1">
          <a:blip r:embed="rId4" cstate="print"/>
          <a:srcRect l="67713" t="36317" r="26305" b="47084"/>
          <a:stretch/>
        </p:blipFill>
        <p:spPr bwMode="gray">
          <a:xfrm>
            <a:off x="734943" y="796857"/>
            <a:ext cx="603562" cy="731938"/>
          </a:xfrm>
          <a:prstGeom prst="rect">
            <a:avLst/>
          </a:prstGeom>
          <a:noFill/>
          <a:ln w="9525">
            <a:noFill/>
            <a:miter lim="800000"/>
            <a:headEnd/>
            <a:tailEnd/>
          </a:ln>
        </p:spPr>
      </p:pic>
      <p:pic>
        <p:nvPicPr>
          <p:cNvPr id="75" name="Picture 279" descr="aa_phone.png"/>
          <p:cNvPicPr>
            <a:picLocks noChangeAspect="1"/>
          </p:cNvPicPr>
          <p:nvPr/>
        </p:nvPicPr>
        <p:blipFill>
          <a:blip r:embed="rId5" cstate="print"/>
          <a:srcRect/>
          <a:stretch>
            <a:fillRect/>
          </a:stretch>
        </p:blipFill>
        <p:spPr bwMode="gray">
          <a:xfrm>
            <a:off x="764205" y="2597514"/>
            <a:ext cx="545038" cy="507906"/>
          </a:xfrm>
          <a:prstGeom prst="rect">
            <a:avLst/>
          </a:prstGeom>
          <a:noFill/>
          <a:ln w="9525">
            <a:noFill/>
            <a:miter lim="800000"/>
            <a:headEnd/>
            <a:tailEnd/>
          </a:ln>
        </p:spPr>
      </p:pic>
      <p:pic>
        <p:nvPicPr>
          <p:cNvPr id="76" name="Picture 75" descr="twitter_icon.png"/>
          <p:cNvPicPr>
            <a:picLocks noChangeAspect="1"/>
          </p:cNvPicPr>
          <p:nvPr/>
        </p:nvPicPr>
        <p:blipFill>
          <a:blip r:embed="rId6" cstate="print"/>
          <a:stretch>
            <a:fillRect/>
          </a:stretch>
        </p:blipFill>
        <p:spPr bwMode="gray">
          <a:xfrm>
            <a:off x="822182" y="3797944"/>
            <a:ext cx="429084" cy="424094"/>
          </a:xfrm>
          <a:prstGeom prst="rect">
            <a:avLst/>
          </a:prstGeom>
        </p:spPr>
      </p:pic>
      <p:pic>
        <p:nvPicPr>
          <p:cNvPr id="77" name="Picture 130" descr="image53.pdf"/>
          <p:cNvPicPr>
            <a:picLocks/>
          </p:cNvPicPr>
          <p:nvPr/>
        </p:nvPicPr>
        <p:blipFill>
          <a:blip r:embed="rId7" cstate="print"/>
          <a:srcRect/>
          <a:stretch>
            <a:fillRect/>
          </a:stretch>
        </p:blipFill>
        <p:spPr bwMode="gray">
          <a:xfrm>
            <a:off x="800395" y="1534797"/>
            <a:ext cx="472658" cy="474353"/>
          </a:xfrm>
          <a:prstGeom prst="rect">
            <a:avLst/>
          </a:prstGeom>
          <a:noFill/>
          <a:ln w="9525">
            <a:noFill/>
            <a:miter lim="800000"/>
            <a:headEnd/>
            <a:tailEnd/>
          </a:ln>
        </p:spPr>
      </p:pic>
      <p:sp>
        <p:nvSpPr>
          <p:cNvPr id="78" name="Trapezoid 77"/>
          <p:cNvSpPr/>
          <p:nvPr/>
        </p:nvSpPr>
        <p:spPr bwMode="gray">
          <a:xfrm rot="16200000">
            <a:off x="1049508" y="2499067"/>
            <a:ext cx="1005840" cy="666456"/>
          </a:xfrm>
          <a:prstGeom prst="trapezoid">
            <a:avLst>
              <a:gd name="adj" fmla="val 100933"/>
            </a:avLst>
          </a:prstGeom>
          <a:gradFill>
            <a:gsLst>
              <a:gs pos="0">
                <a:schemeClr val="accent2">
                  <a:alpha val="38000"/>
                </a:schemeClr>
              </a:gs>
              <a:gs pos="50000">
                <a:schemeClr val="accent2">
                  <a:lumMod val="60000"/>
                  <a:lumOff val="40000"/>
                  <a:alpha val="48000"/>
                </a:schemeClr>
              </a:gs>
              <a:gs pos="100000">
                <a:schemeClr val="accent2">
                  <a:lumMod val="20000"/>
                  <a:lumOff val="80000"/>
                  <a:alpha val="0"/>
                </a:schemeClr>
              </a:gs>
            </a:gsLst>
            <a:lin ang="5400000" scaled="0"/>
          </a:gradFill>
          <a:ln w="12700" cmpd="sng">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Trapezoid 78"/>
          <p:cNvSpPr/>
          <p:nvPr/>
        </p:nvSpPr>
        <p:spPr bwMode="gray">
          <a:xfrm rot="16200000">
            <a:off x="1086084" y="1403456"/>
            <a:ext cx="932688" cy="666456"/>
          </a:xfrm>
          <a:prstGeom prst="trapezoid">
            <a:avLst>
              <a:gd name="adj" fmla="val 100933"/>
            </a:avLst>
          </a:prstGeom>
          <a:gradFill>
            <a:gsLst>
              <a:gs pos="0">
                <a:schemeClr val="accent2">
                  <a:alpha val="38000"/>
                </a:schemeClr>
              </a:gs>
              <a:gs pos="50000">
                <a:schemeClr val="accent2">
                  <a:lumMod val="60000"/>
                  <a:lumOff val="40000"/>
                  <a:alpha val="48000"/>
                </a:schemeClr>
              </a:gs>
              <a:gs pos="100000">
                <a:schemeClr val="accent2">
                  <a:lumMod val="20000"/>
                  <a:lumOff val="80000"/>
                  <a:alpha val="0"/>
                </a:schemeClr>
              </a:gs>
            </a:gsLst>
            <a:lin ang="5400000" scaled="0"/>
          </a:gradFill>
          <a:ln w="12700" cmpd="sng">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Trapezoid 79"/>
          <p:cNvSpPr/>
          <p:nvPr/>
        </p:nvSpPr>
        <p:spPr bwMode="gray">
          <a:xfrm rot="16200000">
            <a:off x="1047788" y="3715070"/>
            <a:ext cx="1009303" cy="666456"/>
          </a:xfrm>
          <a:prstGeom prst="trapezoid">
            <a:avLst>
              <a:gd name="adj" fmla="val 100933"/>
            </a:avLst>
          </a:prstGeom>
          <a:gradFill>
            <a:gsLst>
              <a:gs pos="0">
                <a:schemeClr val="accent2">
                  <a:alpha val="38000"/>
                </a:schemeClr>
              </a:gs>
              <a:gs pos="50000">
                <a:schemeClr val="accent2">
                  <a:lumMod val="60000"/>
                  <a:lumOff val="40000"/>
                  <a:alpha val="48000"/>
                </a:schemeClr>
              </a:gs>
              <a:gs pos="100000">
                <a:schemeClr val="accent2">
                  <a:lumMod val="20000"/>
                  <a:lumOff val="80000"/>
                  <a:alpha val="0"/>
                </a:schemeClr>
              </a:gs>
            </a:gsLst>
            <a:lin ang="5400000" scaled="0"/>
          </a:gradFill>
          <a:ln w="12700" cmpd="sng">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Trapezoid 80"/>
          <p:cNvSpPr/>
          <p:nvPr/>
        </p:nvSpPr>
        <p:spPr bwMode="gray">
          <a:xfrm rot="16200000">
            <a:off x="1390661" y="763543"/>
            <a:ext cx="323546" cy="666456"/>
          </a:xfrm>
          <a:prstGeom prst="trapezoid">
            <a:avLst>
              <a:gd name="adj" fmla="val 100933"/>
            </a:avLst>
          </a:prstGeom>
          <a:gradFill>
            <a:gsLst>
              <a:gs pos="0">
                <a:schemeClr val="accent2">
                  <a:alpha val="38000"/>
                </a:schemeClr>
              </a:gs>
              <a:gs pos="50000">
                <a:schemeClr val="accent2">
                  <a:lumMod val="60000"/>
                  <a:lumOff val="40000"/>
                  <a:alpha val="48000"/>
                </a:schemeClr>
              </a:gs>
              <a:gs pos="100000">
                <a:schemeClr val="accent2">
                  <a:lumMod val="20000"/>
                  <a:lumOff val="80000"/>
                  <a:alpha val="0"/>
                </a:schemeClr>
              </a:gs>
            </a:gsLst>
            <a:lin ang="5400000" scaled="0"/>
          </a:gradFill>
          <a:ln w="12700" cmpd="sng">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itle 2"/>
          <p:cNvSpPr>
            <a:spLocks noGrp="1"/>
          </p:cNvSpPr>
          <p:nvPr>
            <p:ph type="title"/>
          </p:nvPr>
        </p:nvSpPr>
        <p:spPr bwMode="gray"/>
        <p:txBody>
          <a:bodyPr>
            <a:normAutofit/>
          </a:bodyPr>
          <a:lstStyle/>
          <a:p>
            <a:r>
              <a:rPr lang="en-US" dirty="0"/>
              <a:t>Machine Data Contains Critical Insights</a:t>
            </a:r>
          </a:p>
        </p:txBody>
      </p:sp>
      <p:sp>
        <p:nvSpPr>
          <p:cNvPr id="2" name="Slide Number Placeholder 1"/>
          <p:cNvSpPr>
            <a:spLocks noGrp="1"/>
          </p:cNvSpPr>
          <p:nvPr>
            <p:ph type="sldNum" sz="quarter" idx="10"/>
          </p:nvPr>
        </p:nvSpPr>
        <p:spPr/>
        <p:txBody>
          <a:bodyPr/>
          <a:lstStyle/>
          <a:p>
            <a:pPr>
              <a:defRPr/>
            </a:pPr>
            <a:fld id="{E6707566-99EF-474A-8D0F-F855B60859E5}" type="slidenum">
              <a:rPr lang="en-US" smtClean="0"/>
              <a:pPr>
                <a:defRPr/>
              </a:pPr>
              <a:t>12</a:t>
            </a:fld>
            <a:endParaRPr lang="en-US" dirty="0"/>
          </a:p>
        </p:txBody>
      </p:sp>
      <p:grpSp>
        <p:nvGrpSpPr>
          <p:cNvPr id="7" name="Group 6"/>
          <p:cNvGrpSpPr/>
          <p:nvPr/>
        </p:nvGrpSpPr>
        <p:grpSpPr bwMode="gray">
          <a:xfrm>
            <a:off x="5206138" y="740914"/>
            <a:ext cx="801531" cy="228600"/>
            <a:chOff x="5119776" y="695194"/>
            <a:chExt cx="801531" cy="228600"/>
          </a:xfrm>
        </p:grpSpPr>
        <p:sp>
          <p:nvSpPr>
            <p:cNvPr id="38" name="Rounded Rectangle 37"/>
            <p:cNvSpPr/>
            <p:nvPr/>
          </p:nvSpPr>
          <p:spPr bwMode="gray">
            <a:xfrm>
              <a:off x="5119776" y="695194"/>
              <a:ext cx="695261" cy="228600"/>
            </a:xfrm>
            <a:prstGeom prst="roundRect">
              <a:avLst>
                <a:gd name="adj" fmla="val 23367"/>
              </a:avLst>
            </a:prstGeom>
            <a:solidFill>
              <a:schemeClr val="bg2">
                <a:lumMod val="90000"/>
              </a:schemeClr>
            </a:solidFill>
            <a:ln>
              <a:noFill/>
            </a:ln>
            <a:effectLst>
              <a:outerShdw blurRad="508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9" name="TextBox 38"/>
            <p:cNvSpPr txBox="1"/>
            <p:nvPr/>
          </p:nvSpPr>
          <p:spPr bwMode="gray">
            <a:xfrm>
              <a:off x="5159656" y="700452"/>
              <a:ext cx="761651" cy="215444"/>
            </a:xfrm>
            <a:prstGeom prst="rect">
              <a:avLst/>
            </a:prstGeom>
          </p:spPr>
          <p:txBody>
            <a:bodyPr wrap="square" lIns="0" tIns="0" rIns="0" bIns="0" rtlCol="0">
              <a:spAutoFit/>
            </a:bodyPr>
            <a:lstStyle/>
            <a:p>
              <a:r>
                <a:rPr lang="en-US" sz="1400" dirty="0" smtClean="0"/>
                <a:t>Order ID</a:t>
              </a:r>
            </a:p>
          </p:txBody>
        </p:sp>
      </p:grpSp>
      <p:grpSp>
        <p:nvGrpSpPr>
          <p:cNvPr id="44" name="Group 43"/>
          <p:cNvGrpSpPr/>
          <p:nvPr/>
        </p:nvGrpSpPr>
        <p:grpSpPr bwMode="gray">
          <a:xfrm>
            <a:off x="7328139" y="3668563"/>
            <a:ext cx="1400864" cy="237410"/>
            <a:chOff x="3955469" y="686384"/>
            <a:chExt cx="1400864" cy="237410"/>
          </a:xfrm>
        </p:grpSpPr>
        <p:sp>
          <p:nvSpPr>
            <p:cNvPr id="45" name="Rounded Rectangle 44"/>
            <p:cNvSpPr/>
            <p:nvPr/>
          </p:nvSpPr>
          <p:spPr bwMode="gray">
            <a:xfrm>
              <a:off x="3955469" y="695194"/>
              <a:ext cx="1400864" cy="228600"/>
            </a:xfrm>
            <a:prstGeom prst="roundRect">
              <a:avLst>
                <a:gd name="adj" fmla="val 23367"/>
              </a:avLst>
            </a:prstGeom>
            <a:solidFill>
              <a:schemeClr val="bg2">
                <a:lumMod val="90000"/>
              </a:schemeClr>
            </a:solidFill>
            <a:ln>
              <a:noFill/>
            </a:ln>
            <a:effectLst>
              <a:outerShdw blurRad="508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7" name="TextBox 46"/>
            <p:cNvSpPr txBox="1"/>
            <p:nvPr/>
          </p:nvSpPr>
          <p:spPr bwMode="gray">
            <a:xfrm>
              <a:off x="4008565" y="686384"/>
              <a:ext cx="1347768" cy="215444"/>
            </a:xfrm>
            <a:prstGeom prst="rect">
              <a:avLst/>
            </a:prstGeom>
          </p:spPr>
          <p:txBody>
            <a:bodyPr wrap="square" lIns="0" tIns="0" rIns="0" bIns="0" rtlCol="0">
              <a:spAutoFit/>
            </a:bodyPr>
            <a:lstStyle/>
            <a:p>
              <a:r>
                <a:rPr lang="en-US" sz="1400" dirty="0" smtClean="0"/>
                <a:t>Customer’s Tweet </a:t>
              </a:r>
            </a:p>
          </p:txBody>
        </p:sp>
      </p:grpSp>
      <p:grpSp>
        <p:nvGrpSpPr>
          <p:cNvPr id="48" name="Group 47"/>
          <p:cNvGrpSpPr/>
          <p:nvPr/>
        </p:nvGrpSpPr>
        <p:grpSpPr bwMode="gray">
          <a:xfrm>
            <a:off x="1885658" y="2546882"/>
            <a:ext cx="1687538" cy="228600"/>
            <a:chOff x="3955469" y="695194"/>
            <a:chExt cx="941285" cy="228600"/>
          </a:xfrm>
        </p:grpSpPr>
        <p:sp>
          <p:nvSpPr>
            <p:cNvPr id="49" name="Rounded Rectangle 48"/>
            <p:cNvSpPr/>
            <p:nvPr/>
          </p:nvSpPr>
          <p:spPr bwMode="gray">
            <a:xfrm>
              <a:off x="3955469" y="695194"/>
              <a:ext cx="941285" cy="228600"/>
            </a:xfrm>
            <a:prstGeom prst="roundRect">
              <a:avLst>
                <a:gd name="adj" fmla="val 23367"/>
              </a:avLst>
            </a:prstGeom>
            <a:solidFill>
              <a:schemeClr val="bg2">
                <a:lumMod val="90000"/>
              </a:schemeClr>
            </a:solidFill>
            <a:ln>
              <a:noFill/>
            </a:ln>
            <a:effectLst>
              <a:outerShdw blurRad="508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2" name="TextBox 51"/>
            <p:cNvSpPr txBox="1"/>
            <p:nvPr/>
          </p:nvSpPr>
          <p:spPr bwMode="gray">
            <a:xfrm>
              <a:off x="3985705" y="700452"/>
              <a:ext cx="911049" cy="215444"/>
            </a:xfrm>
            <a:prstGeom prst="rect">
              <a:avLst/>
            </a:prstGeom>
          </p:spPr>
          <p:txBody>
            <a:bodyPr wrap="square" lIns="0" tIns="0" rIns="0" bIns="0" rtlCol="0">
              <a:spAutoFit/>
            </a:bodyPr>
            <a:lstStyle/>
            <a:p>
              <a:r>
                <a:rPr lang="en-US" sz="1400" dirty="0" smtClean="0"/>
                <a:t>Time Waiting </a:t>
              </a:r>
              <a:r>
                <a:rPr lang="en-US" sz="1400" dirty="0"/>
                <a:t>O</a:t>
              </a:r>
              <a:r>
                <a:rPr lang="en-US" sz="1400" dirty="0" smtClean="0"/>
                <a:t>n </a:t>
              </a:r>
              <a:r>
                <a:rPr lang="en-US" sz="1400" dirty="0"/>
                <a:t>H</a:t>
              </a:r>
              <a:r>
                <a:rPr lang="en-US" sz="1400" dirty="0" smtClean="0"/>
                <a:t>old</a:t>
              </a:r>
            </a:p>
          </p:txBody>
        </p:sp>
      </p:grpSp>
      <p:grpSp>
        <p:nvGrpSpPr>
          <p:cNvPr id="56" name="Group 55"/>
          <p:cNvGrpSpPr/>
          <p:nvPr/>
        </p:nvGrpSpPr>
        <p:grpSpPr bwMode="gray">
          <a:xfrm>
            <a:off x="8012656" y="740914"/>
            <a:ext cx="814833" cy="228600"/>
            <a:chOff x="3955469" y="695194"/>
            <a:chExt cx="814833" cy="228600"/>
          </a:xfrm>
        </p:grpSpPr>
        <p:sp>
          <p:nvSpPr>
            <p:cNvPr id="57" name="Rounded Rectangle 56"/>
            <p:cNvSpPr/>
            <p:nvPr/>
          </p:nvSpPr>
          <p:spPr bwMode="gray">
            <a:xfrm>
              <a:off x="3955469" y="695194"/>
              <a:ext cx="814833" cy="228600"/>
            </a:xfrm>
            <a:prstGeom prst="roundRect">
              <a:avLst>
                <a:gd name="adj" fmla="val 23367"/>
              </a:avLst>
            </a:prstGeom>
            <a:solidFill>
              <a:schemeClr val="bg2">
                <a:lumMod val="90000"/>
              </a:schemeClr>
            </a:solidFill>
            <a:ln>
              <a:noFill/>
            </a:ln>
            <a:effectLst>
              <a:outerShdw blurRad="508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8" name="TextBox 57"/>
            <p:cNvSpPr txBox="1"/>
            <p:nvPr/>
          </p:nvSpPr>
          <p:spPr bwMode="gray">
            <a:xfrm>
              <a:off x="3985705" y="700452"/>
              <a:ext cx="784597" cy="215444"/>
            </a:xfrm>
            <a:prstGeom prst="rect">
              <a:avLst/>
            </a:prstGeom>
          </p:spPr>
          <p:txBody>
            <a:bodyPr wrap="square" lIns="0" tIns="0" rIns="0" bIns="0" rtlCol="0">
              <a:spAutoFit/>
            </a:bodyPr>
            <a:lstStyle/>
            <a:p>
              <a:r>
                <a:rPr lang="en-US" sz="1400" dirty="0" smtClean="0"/>
                <a:t>Product ID</a:t>
              </a:r>
            </a:p>
          </p:txBody>
        </p:sp>
      </p:grpSp>
      <p:grpSp>
        <p:nvGrpSpPr>
          <p:cNvPr id="67" name="Group 66"/>
          <p:cNvGrpSpPr/>
          <p:nvPr/>
        </p:nvGrpSpPr>
        <p:grpSpPr bwMode="gray">
          <a:xfrm>
            <a:off x="2061051" y="4420077"/>
            <a:ext cx="1652819" cy="228600"/>
            <a:chOff x="3955469" y="695194"/>
            <a:chExt cx="921920" cy="228600"/>
          </a:xfrm>
        </p:grpSpPr>
        <p:sp>
          <p:nvSpPr>
            <p:cNvPr id="68" name="Rounded Rectangle 67"/>
            <p:cNvSpPr/>
            <p:nvPr/>
          </p:nvSpPr>
          <p:spPr bwMode="gray">
            <a:xfrm>
              <a:off x="3955469" y="695194"/>
              <a:ext cx="921920" cy="228600"/>
            </a:xfrm>
            <a:prstGeom prst="roundRect">
              <a:avLst>
                <a:gd name="adj" fmla="val 23367"/>
              </a:avLst>
            </a:prstGeom>
            <a:solidFill>
              <a:schemeClr val="bg2">
                <a:lumMod val="90000"/>
              </a:schemeClr>
            </a:solidFill>
            <a:ln>
              <a:noFill/>
            </a:ln>
            <a:effectLst>
              <a:outerShdw blurRad="508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69" name="TextBox 68"/>
            <p:cNvSpPr txBox="1"/>
            <p:nvPr/>
          </p:nvSpPr>
          <p:spPr bwMode="gray">
            <a:xfrm>
              <a:off x="3985706" y="700452"/>
              <a:ext cx="891683" cy="215444"/>
            </a:xfrm>
            <a:prstGeom prst="rect">
              <a:avLst/>
            </a:prstGeom>
          </p:spPr>
          <p:txBody>
            <a:bodyPr wrap="square" lIns="0" tIns="0" rIns="0" bIns="0" rtlCol="0">
              <a:spAutoFit/>
            </a:bodyPr>
            <a:lstStyle/>
            <a:p>
              <a:r>
                <a:rPr lang="en-US" sz="1400" dirty="0" smtClean="0"/>
                <a:t>Company’s Twitter ID</a:t>
              </a:r>
            </a:p>
          </p:txBody>
        </p:sp>
      </p:grpSp>
      <p:cxnSp>
        <p:nvCxnSpPr>
          <p:cNvPr id="10" name="Straight Connector 9"/>
          <p:cNvCxnSpPr/>
          <p:nvPr/>
        </p:nvCxnSpPr>
        <p:spPr bwMode="gray">
          <a:xfrm>
            <a:off x="1885660" y="1270340"/>
            <a:ext cx="700705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bwMode="gray">
          <a:xfrm>
            <a:off x="1885660" y="2268502"/>
            <a:ext cx="700705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bwMode="gray">
          <a:xfrm>
            <a:off x="1885660" y="3448148"/>
            <a:ext cx="7007059"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bwMode="gray">
          <a:xfrm>
            <a:off x="247307" y="610171"/>
            <a:ext cx="1581505" cy="328927"/>
          </a:xfrm>
          <a:prstGeom prst="rect">
            <a:avLst/>
          </a:prstGeom>
        </p:spPr>
        <p:txBody>
          <a:bodyPr wrap="square" lIns="51426" tIns="25713" rIns="51426" bIns="25713" rtlCol="0">
            <a:spAutoFit/>
          </a:bodyPr>
          <a:lstStyle/>
          <a:p>
            <a:pPr algn="ctr"/>
            <a:r>
              <a:rPr lang="en-US" sz="1800" b="1" dirty="0" smtClean="0"/>
              <a:t>Sources</a:t>
            </a:r>
          </a:p>
        </p:txBody>
      </p:sp>
      <p:sp>
        <p:nvSpPr>
          <p:cNvPr id="82" name="TextBox 81"/>
          <p:cNvSpPr txBox="1"/>
          <p:nvPr/>
        </p:nvSpPr>
        <p:spPr bwMode="gray">
          <a:xfrm>
            <a:off x="434800" y="4300487"/>
            <a:ext cx="1203848" cy="221205"/>
          </a:xfrm>
          <a:prstGeom prst="rect">
            <a:avLst/>
          </a:prstGeom>
        </p:spPr>
        <p:txBody>
          <a:bodyPr wrap="square" lIns="51426" tIns="25713" rIns="51426" bIns="25713" rtlCol="0">
            <a:spAutoFit/>
          </a:bodyPr>
          <a:lstStyle/>
          <a:p>
            <a:pPr algn="ctr">
              <a:lnSpc>
                <a:spcPct val="90000"/>
              </a:lnSpc>
            </a:pPr>
            <a:r>
              <a:rPr lang="en-US" sz="1200" b="1" dirty="0" smtClean="0"/>
              <a:t>Twitter</a:t>
            </a:r>
          </a:p>
        </p:txBody>
      </p:sp>
      <p:sp>
        <p:nvSpPr>
          <p:cNvPr id="83" name="TextBox 82"/>
          <p:cNvSpPr txBox="1"/>
          <p:nvPr/>
        </p:nvSpPr>
        <p:spPr bwMode="gray">
          <a:xfrm>
            <a:off x="555266" y="3125441"/>
            <a:ext cx="962937" cy="221205"/>
          </a:xfrm>
          <a:prstGeom prst="rect">
            <a:avLst/>
          </a:prstGeom>
        </p:spPr>
        <p:txBody>
          <a:bodyPr wrap="square" lIns="51426" tIns="25713" rIns="51426" bIns="25713" rtlCol="0">
            <a:spAutoFit/>
          </a:bodyPr>
          <a:lstStyle/>
          <a:p>
            <a:pPr algn="ctr">
              <a:lnSpc>
                <a:spcPct val="90000"/>
              </a:lnSpc>
            </a:pPr>
            <a:r>
              <a:rPr lang="en-US" sz="1200" b="1" dirty="0" smtClean="0"/>
              <a:t>Care IVR</a:t>
            </a:r>
          </a:p>
        </p:txBody>
      </p:sp>
      <p:sp>
        <p:nvSpPr>
          <p:cNvPr id="84" name="TextBox 83"/>
          <p:cNvSpPr txBox="1"/>
          <p:nvPr/>
        </p:nvSpPr>
        <p:spPr bwMode="gray">
          <a:xfrm>
            <a:off x="492742" y="1992461"/>
            <a:ext cx="1087985" cy="387405"/>
          </a:xfrm>
          <a:prstGeom prst="rect">
            <a:avLst/>
          </a:prstGeom>
        </p:spPr>
        <p:txBody>
          <a:bodyPr wrap="square" lIns="51426" tIns="25713" rIns="51426" bIns="25713" rtlCol="0">
            <a:spAutoFit/>
          </a:bodyPr>
          <a:lstStyle/>
          <a:p>
            <a:pPr algn="ctr">
              <a:lnSpc>
                <a:spcPct val="90000"/>
              </a:lnSpc>
            </a:pPr>
            <a:r>
              <a:rPr lang="en-US" sz="1200" b="1" dirty="0"/>
              <a:t>Middleware </a:t>
            </a:r>
            <a:r>
              <a:rPr lang="en-US" sz="1200" b="1" dirty="0" smtClean="0"/>
              <a:t/>
            </a:r>
            <a:br>
              <a:rPr lang="en-US" sz="1200" b="1" dirty="0" smtClean="0"/>
            </a:br>
            <a:r>
              <a:rPr lang="en-US" sz="1200" b="1" dirty="0" smtClean="0"/>
              <a:t>Error</a:t>
            </a:r>
            <a:endParaRPr lang="en-US" sz="1200" b="1" dirty="0"/>
          </a:p>
        </p:txBody>
      </p:sp>
      <p:sp>
        <p:nvSpPr>
          <p:cNvPr id="85" name="TextBox 84"/>
          <p:cNvSpPr txBox="1"/>
          <p:nvPr/>
        </p:nvSpPr>
        <p:spPr bwMode="gray">
          <a:xfrm>
            <a:off x="248727" y="1306489"/>
            <a:ext cx="1575994" cy="221205"/>
          </a:xfrm>
          <a:prstGeom prst="rect">
            <a:avLst/>
          </a:prstGeom>
        </p:spPr>
        <p:txBody>
          <a:bodyPr wrap="square" lIns="51426" tIns="25713" rIns="51426" bIns="25713" rtlCol="0">
            <a:spAutoFit/>
          </a:bodyPr>
          <a:lstStyle/>
          <a:p>
            <a:pPr algn="ctr">
              <a:lnSpc>
                <a:spcPct val="90000"/>
              </a:lnSpc>
            </a:pPr>
            <a:r>
              <a:rPr lang="en-US" sz="1200" b="1" dirty="0" smtClean="0"/>
              <a:t>Order Processing</a:t>
            </a:r>
          </a:p>
        </p:txBody>
      </p:sp>
      <p:grpSp>
        <p:nvGrpSpPr>
          <p:cNvPr id="64" name="Group 63"/>
          <p:cNvGrpSpPr/>
          <p:nvPr/>
        </p:nvGrpSpPr>
        <p:grpSpPr bwMode="gray">
          <a:xfrm>
            <a:off x="5297590" y="1619653"/>
            <a:ext cx="801531" cy="228600"/>
            <a:chOff x="5119776" y="695194"/>
            <a:chExt cx="801531" cy="228600"/>
          </a:xfrm>
        </p:grpSpPr>
        <p:sp>
          <p:nvSpPr>
            <p:cNvPr id="65" name="Rounded Rectangle 64"/>
            <p:cNvSpPr/>
            <p:nvPr/>
          </p:nvSpPr>
          <p:spPr bwMode="gray">
            <a:xfrm>
              <a:off x="5119776" y="695194"/>
              <a:ext cx="695261" cy="228600"/>
            </a:xfrm>
            <a:prstGeom prst="roundRect">
              <a:avLst>
                <a:gd name="adj" fmla="val 23367"/>
              </a:avLst>
            </a:prstGeom>
            <a:solidFill>
              <a:schemeClr val="bg2">
                <a:lumMod val="90000"/>
              </a:schemeClr>
            </a:solidFill>
            <a:ln>
              <a:noFill/>
            </a:ln>
            <a:effectLst>
              <a:outerShdw blurRad="508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66" name="TextBox 65"/>
            <p:cNvSpPr txBox="1"/>
            <p:nvPr/>
          </p:nvSpPr>
          <p:spPr bwMode="gray">
            <a:xfrm>
              <a:off x="5159656" y="700452"/>
              <a:ext cx="761651" cy="215444"/>
            </a:xfrm>
            <a:prstGeom prst="rect">
              <a:avLst/>
            </a:prstGeom>
          </p:spPr>
          <p:txBody>
            <a:bodyPr wrap="square" lIns="0" tIns="0" rIns="0" bIns="0" rtlCol="0">
              <a:spAutoFit/>
            </a:bodyPr>
            <a:lstStyle/>
            <a:p>
              <a:r>
                <a:rPr lang="en-US" sz="1400" dirty="0" smtClean="0"/>
                <a:t>Order ID</a:t>
              </a:r>
            </a:p>
          </p:txBody>
        </p:sp>
      </p:grpSp>
      <p:sp>
        <p:nvSpPr>
          <p:cNvPr id="4" name="Rounded Rectangle 3"/>
          <p:cNvSpPr/>
          <p:nvPr/>
        </p:nvSpPr>
        <p:spPr bwMode="gray">
          <a:xfrm rot="1020023">
            <a:off x="4841337" y="1311888"/>
            <a:ext cx="2743200" cy="45719"/>
          </a:xfrm>
          <a:prstGeom prst="roundRect">
            <a:avLst/>
          </a:prstGeom>
          <a:gradFill>
            <a:gsLst>
              <a:gs pos="50000">
                <a:schemeClr val="accent6">
                  <a:lumMod val="20000"/>
                  <a:lumOff val="80000"/>
                </a:schemeClr>
              </a:gs>
              <a:gs pos="100000">
                <a:schemeClr val="accent6"/>
              </a:gs>
              <a:gs pos="0">
                <a:schemeClr val="accent6"/>
              </a:gs>
            </a:gsLst>
            <a:lin ang="5400000" scaled="0"/>
          </a:gradFill>
          <a:ln w="12700" cmpd="sng">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ounded Rectangle 58"/>
          <p:cNvSpPr/>
          <p:nvPr/>
        </p:nvSpPr>
        <p:spPr bwMode="gray">
          <a:xfrm rot="20224611">
            <a:off x="4106405" y="2389847"/>
            <a:ext cx="3657600" cy="45719"/>
          </a:xfrm>
          <a:prstGeom prst="roundRect">
            <a:avLst/>
          </a:prstGeom>
          <a:gradFill>
            <a:gsLst>
              <a:gs pos="50000">
                <a:schemeClr val="accent6">
                  <a:lumMod val="20000"/>
                  <a:lumOff val="80000"/>
                </a:schemeClr>
              </a:gs>
              <a:gs pos="100000">
                <a:schemeClr val="accent6"/>
              </a:gs>
              <a:gs pos="0">
                <a:schemeClr val="accent6"/>
              </a:gs>
            </a:gsLst>
            <a:lin ang="5400000" scaled="0"/>
          </a:gradFill>
          <a:ln w="12700" cmpd="sng">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ounded Rectangle 59"/>
          <p:cNvSpPr/>
          <p:nvPr/>
        </p:nvSpPr>
        <p:spPr bwMode="gray">
          <a:xfrm rot="2465627">
            <a:off x="4117500" y="3460481"/>
            <a:ext cx="1005840" cy="45719"/>
          </a:xfrm>
          <a:prstGeom prst="roundRect">
            <a:avLst/>
          </a:prstGeom>
          <a:gradFill>
            <a:gsLst>
              <a:gs pos="50000">
                <a:schemeClr val="accent6">
                  <a:lumMod val="20000"/>
                  <a:lumOff val="80000"/>
                </a:schemeClr>
              </a:gs>
              <a:gs pos="100000">
                <a:schemeClr val="accent6"/>
              </a:gs>
              <a:gs pos="0">
                <a:schemeClr val="accent6"/>
              </a:gs>
            </a:gsLst>
            <a:lin ang="5400000" scaled="0"/>
          </a:gradFill>
          <a:ln w="12700" cmpd="sng">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 name="Group 5"/>
          <p:cNvGrpSpPr/>
          <p:nvPr/>
        </p:nvGrpSpPr>
        <p:grpSpPr bwMode="gray">
          <a:xfrm>
            <a:off x="4006281" y="740914"/>
            <a:ext cx="973695" cy="228600"/>
            <a:chOff x="3955469" y="695194"/>
            <a:chExt cx="973695" cy="228600"/>
          </a:xfrm>
        </p:grpSpPr>
        <p:sp>
          <p:nvSpPr>
            <p:cNvPr id="37" name="Rounded Rectangle 36"/>
            <p:cNvSpPr/>
            <p:nvPr/>
          </p:nvSpPr>
          <p:spPr bwMode="gray">
            <a:xfrm>
              <a:off x="3955469" y="695194"/>
              <a:ext cx="973694" cy="228600"/>
            </a:xfrm>
            <a:prstGeom prst="roundRect">
              <a:avLst>
                <a:gd name="adj" fmla="val 23367"/>
              </a:avLst>
            </a:prstGeom>
            <a:gradFill>
              <a:gsLst>
                <a:gs pos="0">
                  <a:schemeClr val="accent6">
                    <a:lumMod val="20000"/>
                    <a:lumOff val="80000"/>
                  </a:schemeClr>
                </a:gs>
                <a:gs pos="50000">
                  <a:schemeClr val="accent6">
                    <a:lumMod val="40000"/>
                    <a:lumOff val="60000"/>
                  </a:schemeClr>
                </a:gs>
                <a:gs pos="100000">
                  <a:schemeClr val="accent6">
                    <a:lumMod val="60000"/>
                    <a:lumOff val="40000"/>
                  </a:schemeClr>
                </a:gs>
              </a:gsLst>
              <a:lin ang="5400000" scaled="0"/>
            </a:gradFill>
            <a:ln>
              <a:noFill/>
            </a:ln>
            <a:effectLst>
              <a:outerShdw blurRad="508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 name="TextBox 4"/>
            <p:cNvSpPr txBox="1"/>
            <p:nvPr/>
          </p:nvSpPr>
          <p:spPr bwMode="gray">
            <a:xfrm>
              <a:off x="3985706" y="700452"/>
              <a:ext cx="943458" cy="215444"/>
            </a:xfrm>
            <a:prstGeom prst="rect">
              <a:avLst/>
            </a:prstGeom>
          </p:spPr>
          <p:txBody>
            <a:bodyPr wrap="square" lIns="0" tIns="0" rIns="0" bIns="0" rtlCol="0">
              <a:spAutoFit/>
            </a:bodyPr>
            <a:lstStyle/>
            <a:p>
              <a:r>
                <a:rPr lang="en-US" sz="1400" dirty="0" smtClean="0"/>
                <a:t>Customer ID</a:t>
              </a:r>
            </a:p>
          </p:txBody>
        </p:sp>
      </p:grpSp>
      <p:grpSp>
        <p:nvGrpSpPr>
          <p:cNvPr id="53" name="Group 52"/>
          <p:cNvGrpSpPr/>
          <p:nvPr/>
        </p:nvGrpSpPr>
        <p:grpSpPr bwMode="gray">
          <a:xfrm>
            <a:off x="4908122" y="3674781"/>
            <a:ext cx="781667" cy="228600"/>
            <a:chOff x="4105893" y="695194"/>
            <a:chExt cx="883224" cy="228600"/>
          </a:xfrm>
        </p:grpSpPr>
        <p:sp>
          <p:nvSpPr>
            <p:cNvPr id="54" name="Rounded Rectangle 53"/>
            <p:cNvSpPr/>
            <p:nvPr/>
          </p:nvSpPr>
          <p:spPr bwMode="gray">
            <a:xfrm>
              <a:off x="4105893" y="695194"/>
              <a:ext cx="883224" cy="228600"/>
            </a:xfrm>
            <a:prstGeom prst="roundRect">
              <a:avLst>
                <a:gd name="adj" fmla="val 23367"/>
              </a:avLst>
            </a:prstGeom>
            <a:gradFill>
              <a:gsLst>
                <a:gs pos="0">
                  <a:schemeClr val="accent6">
                    <a:lumMod val="20000"/>
                    <a:lumOff val="80000"/>
                  </a:schemeClr>
                </a:gs>
                <a:gs pos="50000">
                  <a:schemeClr val="accent6">
                    <a:lumMod val="40000"/>
                    <a:lumOff val="60000"/>
                  </a:schemeClr>
                </a:gs>
                <a:gs pos="100000">
                  <a:schemeClr val="accent6">
                    <a:lumMod val="60000"/>
                    <a:lumOff val="40000"/>
                  </a:schemeClr>
                </a:gs>
              </a:gsLst>
              <a:lin ang="5400000" scaled="0"/>
            </a:gradFill>
            <a:ln>
              <a:noFill/>
            </a:ln>
            <a:effectLst>
              <a:outerShdw blurRad="508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5" name="TextBox 54"/>
            <p:cNvSpPr txBox="1"/>
            <p:nvPr/>
          </p:nvSpPr>
          <p:spPr bwMode="gray">
            <a:xfrm>
              <a:off x="4127668" y="700452"/>
              <a:ext cx="811077" cy="215444"/>
            </a:xfrm>
            <a:prstGeom prst="rect">
              <a:avLst/>
            </a:prstGeom>
          </p:spPr>
          <p:txBody>
            <a:bodyPr wrap="square" lIns="0" tIns="0" rIns="0" bIns="0" rtlCol="0">
              <a:spAutoFit/>
            </a:bodyPr>
            <a:lstStyle/>
            <a:p>
              <a:r>
                <a:rPr lang="en-US" sz="1400" dirty="0" smtClean="0"/>
                <a:t>Twitter ID</a:t>
              </a:r>
            </a:p>
          </p:txBody>
        </p:sp>
      </p:grpSp>
      <p:grpSp>
        <p:nvGrpSpPr>
          <p:cNvPr id="51" name="Group 50"/>
          <p:cNvGrpSpPr/>
          <p:nvPr/>
        </p:nvGrpSpPr>
        <p:grpSpPr bwMode="gray">
          <a:xfrm>
            <a:off x="7479114" y="1619653"/>
            <a:ext cx="1127555" cy="228600"/>
            <a:chOff x="3955469" y="695194"/>
            <a:chExt cx="1127555" cy="228600"/>
          </a:xfrm>
        </p:grpSpPr>
        <p:sp>
          <p:nvSpPr>
            <p:cNvPr id="62" name="Rounded Rectangle 61"/>
            <p:cNvSpPr/>
            <p:nvPr/>
          </p:nvSpPr>
          <p:spPr bwMode="gray">
            <a:xfrm>
              <a:off x="3955469" y="695194"/>
              <a:ext cx="973694" cy="228600"/>
            </a:xfrm>
            <a:prstGeom prst="roundRect">
              <a:avLst>
                <a:gd name="adj" fmla="val 23367"/>
              </a:avLst>
            </a:prstGeom>
            <a:gradFill>
              <a:gsLst>
                <a:gs pos="0">
                  <a:schemeClr val="accent6">
                    <a:lumMod val="20000"/>
                    <a:lumOff val="80000"/>
                  </a:schemeClr>
                </a:gs>
                <a:gs pos="50000">
                  <a:schemeClr val="accent6">
                    <a:lumMod val="40000"/>
                    <a:lumOff val="60000"/>
                  </a:schemeClr>
                </a:gs>
                <a:gs pos="100000">
                  <a:schemeClr val="accent6">
                    <a:lumMod val="60000"/>
                    <a:lumOff val="40000"/>
                  </a:schemeClr>
                </a:gs>
              </a:gsLst>
              <a:lin ang="5400000" scaled="0"/>
            </a:gradFill>
            <a:ln>
              <a:noFill/>
            </a:ln>
            <a:effectLst>
              <a:outerShdw blurRad="508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63" name="TextBox 62"/>
            <p:cNvSpPr txBox="1"/>
            <p:nvPr/>
          </p:nvSpPr>
          <p:spPr bwMode="gray">
            <a:xfrm>
              <a:off x="3985705" y="700452"/>
              <a:ext cx="1097319" cy="215444"/>
            </a:xfrm>
            <a:prstGeom prst="rect">
              <a:avLst/>
            </a:prstGeom>
          </p:spPr>
          <p:txBody>
            <a:bodyPr wrap="square" lIns="0" tIns="0" rIns="0" bIns="0" rtlCol="0">
              <a:spAutoFit/>
            </a:bodyPr>
            <a:lstStyle/>
            <a:p>
              <a:r>
                <a:rPr lang="en-US" sz="1400" dirty="0" smtClean="0"/>
                <a:t>Customer ID</a:t>
              </a:r>
            </a:p>
          </p:txBody>
        </p:sp>
      </p:grpSp>
      <p:grpSp>
        <p:nvGrpSpPr>
          <p:cNvPr id="92" name="Group 91"/>
          <p:cNvGrpSpPr/>
          <p:nvPr/>
        </p:nvGrpSpPr>
        <p:grpSpPr bwMode="gray">
          <a:xfrm>
            <a:off x="3295862" y="3016289"/>
            <a:ext cx="1127555" cy="228600"/>
            <a:chOff x="3955469" y="695194"/>
            <a:chExt cx="1127555" cy="228600"/>
          </a:xfrm>
        </p:grpSpPr>
        <p:sp>
          <p:nvSpPr>
            <p:cNvPr id="93" name="Rounded Rectangle 92"/>
            <p:cNvSpPr/>
            <p:nvPr/>
          </p:nvSpPr>
          <p:spPr bwMode="gray">
            <a:xfrm>
              <a:off x="3955469" y="695194"/>
              <a:ext cx="973694" cy="228600"/>
            </a:xfrm>
            <a:prstGeom prst="roundRect">
              <a:avLst>
                <a:gd name="adj" fmla="val 23367"/>
              </a:avLst>
            </a:prstGeom>
            <a:gradFill>
              <a:gsLst>
                <a:gs pos="0">
                  <a:schemeClr val="accent6">
                    <a:lumMod val="20000"/>
                    <a:lumOff val="80000"/>
                  </a:schemeClr>
                </a:gs>
                <a:gs pos="50000">
                  <a:schemeClr val="accent6">
                    <a:lumMod val="40000"/>
                    <a:lumOff val="60000"/>
                  </a:schemeClr>
                </a:gs>
                <a:gs pos="100000">
                  <a:schemeClr val="accent6">
                    <a:lumMod val="60000"/>
                    <a:lumOff val="40000"/>
                  </a:schemeClr>
                </a:gs>
              </a:gsLst>
              <a:lin ang="5400000" scaled="0"/>
            </a:gradFill>
            <a:ln>
              <a:noFill/>
            </a:ln>
            <a:effectLst>
              <a:outerShdw blurRad="508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94" name="TextBox 93"/>
            <p:cNvSpPr txBox="1"/>
            <p:nvPr/>
          </p:nvSpPr>
          <p:spPr bwMode="gray">
            <a:xfrm>
              <a:off x="3985705" y="700452"/>
              <a:ext cx="1097319" cy="215444"/>
            </a:xfrm>
            <a:prstGeom prst="rect">
              <a:avLst/>
            </a:prstGeom>
          </p:spPr>
          <p:txBody>
            <a:bodyPr wrap="square" lIns="0" tIns="0" rIns="0" bIns="0" rtlCol="0">
              <a:spAutoFit/>
            </a:bodyPr>
            <a:lstStyle/>
            <a:p>
              <a:r>
                <a:rPr lang="en-US" sz="1400" dirty="0" smtClean="0"/>
                <a:t>Customer ID</a:t>
              </a:r>
            </a:p>
          </p:txBody>
        </p:sp>
      </p:grpSp>
    </p:spTree>
    <p:extLst>
      <p:ext uri="{BB962C8B-B14F-4D97-AF65-F5344CB8AC3E}">
        <p14:creationId xmlns:p14="http://schemas.microsoft.com/office/powerpoint/2010/main" val="102194318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28" dirty="0"/>
              <a:t>Splunk: The Platform for Machine Data</a:t>
            </a:r>
            <a:endParaRPr lang="en-US" dirty="0"/>
          </a:p>
        </p:txBody>
      </p:sp>
      <p:sp>
        <p:nvSpPr>
          <p:cNvPr id="3" name="Slide Number Placeholder 2"/>
          <p:cNvSpPr>
            <a:spLocks noGrp="1"/>
          </p:cNvSpPr>
          <p:nvPr>
            <p:ph type="sldNum" sz="quarter" idx="10"/>
          </p:nvPr>
        </p:nvSpPr>
        <p:spPr/>
        <p:txBody>
          <a:bodyPr/>
          <a:lstStyle/>
          <a:p>
            <a:pPr>
              <a:defRPr/>
            </a:pPr>
            <a:fld id="{1CF860F4-4FA4-EE41-8ADB-46C5B0D62AB2}" type="slidenum">
              <a:rPr lang="en-US" smtClean="0"/>
              <a:pPr>
                <a:defRPr/>
              </a:pPr>
              <a:t>13</a:t>
            </a:fld>
            <a:endParaRPr lang="en-US" dirty="0"/>
          </a:p>
        </p:txBody>
      </p:sp>
      <p:sp>
        <p:nvSpPr>
          <p:cNvPr id="4" name="Up Arrow 3"/>
          <p:cNvSpPr/>
          <p:nvPr/>
        </p:nvSpPr>
        <p:spPr>
          <a:xfrm>
            <a:off x="5985932" y="1252703"/>
            <a:ext cx="2980267" cy="3349671"/>
          </a:xfrm>
          <a:prstGeom prst="upArrow">
            <a:avLst>
              <a:gd name="adj1" fmla="val 77586"/>
              <a:gd name="adj2" fmla="val 12973"/>
            </a:avLst>
          </a:prstGeom>
          <a:solidFill>
            <a:schemeClr val="bg1">
              <a:lumMod val="75000"/>
              <a:alpha val="40000"/>
            </a:schemeClr>
          </a:solidFill>
          <a:ln w="12700" cmpd="sng">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Picture 3" descr="ART-MachineData-W-115.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803" r="2252" b="4745"/>
          <a:stretch>
            <a:fillRect/>
          </a:stretch>
        </p:blipFill>
        <p:spPr bwMode="auto">
          <a:xfrm>
            <a:off x="0" y="1116709"/>
            <a:ext cx="5343525"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p:cNvSpPr txBox="1">
            <a:spLocks noChangeArrowheads="1"/>
          </p:cNvSpPr>
          <p:nvPr/>
        </p:nvSpPr>
        <p:spPr bwMode="auto">
          <a:xfrm>
            <a:off x="6057898" y="1808859"/>
            <a:ext cx="2706688" cy="52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2" rIns="91425" bIns="45712">
            <a:spAutoFit/>
          </a:bodyPr>
          <a:lstStyle>
            <a:lvl1pPr>
              <a:defRPr sz="1600">
                <a:solidFill>
                  <a:schemeClr val="tx1"/>
                </a:solidFill>
                <a:latin typeface="Calibri" charset="0"/>
                <a:ea typeface="ＭＳ Ｐゴシック" charset="0"/>
                <a:cs typeface="ＭＳ Ｐゴシック" charset="0"/>
              </a:defRPr>
            </a:lvl1pPr>
            <a:lvl2pPr marL="742950" indent="-285750">
              <a:defRPr sz="1600">
                <a:solidFill>
                  <a:schemeClr val="tx1"/>
                </a:solidFill>
                <a:latin typeface="Calibri" charset="0"/>
                <a:ea typeface="ＭＳ Ｐゴシック" charset="0"/>
              </a:defRPr>
            </a:lvl2pPr>
            <a:lvl3pPr marL="1143000" indent="-228600">
              <a:defRPr sz="1600">
                <a:solidFill>
                  <a:schemeClr val="tx1"/>
                </a:solidFill>
                <a:latin typeface="Calibri" charset="0"/>
                <a:ea typeface="ＭＳ Ｐゴシック" charset="0"/>
              </a:defRPr>
            </a:lvl3pPr>
            <a:lvl4pPr marL="1600200" indent="-228600">
              <a:defRPr sz="1600">
                <a:solidFill>
                  <a:schemeClr val="tx1"/>
                </a:solidFill>
                <a:latin typeface="Calibri" charset="0"/>
                <a:ea typeface="ＭＳ Ｐゴシック" charset="0"/>
              </a:defRPr>
            </a:lvl4pPr>
            <a:lvl5pPr marL="2057400" indent="-228600">
              <a:defRPr sz="1600">
                <a:solidFill>
                  <a:schemeClr val="tx1"/>
                </a:solidFill>
                <a:latin typeface="Calibri" charset="0"/>
                <a:ea typeface="ＭＳ Ｐゴシック" charset="0"/>
              </a:defRPr>
            </a:lvl5pPr>
            <a:lvl6pPr marL="2514600" indent="-228600" defTabSz="815975" fontAlgn="base">
              <a:spcBef>
                <a:spcPct val="0"/>
              </a:spcBef>
              <a:spcAft>
                <a:spcPct val="0"/>
              </a:spcAft>
              <a:defRPr sz="1600">
                <a:solidFill>
                  <a:schemeClr val="tx1"/>
                </a:solidFill>
                <a:latin typeface="Calibri" charset="0"/>
                <a:ea typeface="ＭＳ Ｐゴシック" charset="0"/>
              </a:defRPr>
            </a:lvl6pPr>
            <a:lvl7pPr marL="2971800" indent="-228600" defTabSz="815975" fontAlgn="base">
              <a:spcBef>
                <a:spcPct val="0"/>
              </a:spcBef>
              <a:spcAft>
                <a:spcPct val="0"/>
              </a:spcAft>
              <a:defRPr sz="1600">
                <a:solidFill>
                  <a:schemeClr val="tx1"/>
                </a:solidFill>
                <a:latin typeface="Calibri" charset="0"/>
                <a:ea typeface="ＭＳ Ｐゴシック" charset="0"/>
              </a:defRPr>
            </a:lvl7pPr>
            <a:lvl8pPr marL="3429000" indent="-228600" defTabSz="815975" fontAlgn="base">
              <a:spcBef>
                <a:spcPct val="0"/>
              </a:spcBef>
              <a:spcAft>
                <a:spcPct val="0"/>
              </a:spcAft>
              <a:defRPr sz="1600">
                <a:solidFill>
                  <a:schemeClr val="tx1"/>
                </a:solidFill>
                <a:latin typeface="Calibri" charset="0"/>
                <a:ea typeface="ＭＳ Ｐゴシック" charset="0"/>
              </a:defRPr>
            </a:lvl8pPr>
            <a:lvl9pPr marL="3886200" indent="-228600" defTabSz="815975" fontAlgn="base">
              <a:spcBef>
                <a:spcPct val="0"/>
              </a:spcBef>
              <a:spcAft>
                <a:spcPct val="0"/>
              </a:spcAft>
              <a:defRPr sz="1600">
                <a:solidFill>
                  <a:schemeClr val="tx1"/>
                </a:solidFill>
                <a:latin typeface="Calibri" charset="0"/>
                <a:ea typeface="ＭＳ Ｐゴシック" charset="0"/>
              </a:defRPr>
            </a:lvl9pPr>
          </a:lstStyle>
          <a:p>
            <a:pPr algn="ctr"/>
            <a:r>
              <a:rPr lang="en-US" sz="1400" b="1" dirty="0" smtClean="0">
                <a:latin typeface="Calibri"/>
                <a:cs typeface="Calibri"/>
              </a:rPr>
              <a:t>Insight and Visualizations</a:t>
            </a:r>
            <a:br>
              <a:rPr lang="en-US" sz="1400" b="1" dirty="0" smtClean="0">
                <a:latin typeface="Calibri"/>
                <a:cs typeface="Calibri"/>
              </a:rPr>
            </a:br>
            <a:r>
              <a:rPr lang="en-US" sz="1400" b="1" dirty="0" smtClean="0">
                <a:latin typeface="Calibri"/>
                <a:cs typeface="Calibri"/>
              </a:rPr>
              <a:t> for Executives</a:t>
            </a:r>
            <a:endParaRPr lang="en-US" sz="1400" b="1" dirty="0">
              <a:latin typeface="Calibri"/>
              <a:cs typeface="Calibri"/>
            </a:endParaRPr>
          </a:p>
        </p:txBody>
      </p:sp>
      <p:sp>
        <p:nvSpPr>
          <p:cNvPr id="7" name="Freeform 6"/>
          <p:cNvSpPr/>
          <p:nvPr/>
        </p:nvSpPr>
        <p:spPr>
          <a:xfrm>
            <a:off x="5245100" y="1808859"/>
            <a:ext cx="918632" cy="2611437"/>
          </a:xfrm>
          <a:custGeom>
            <a:avLst/>
            <a:gdLst>
              <a:gd name="connsiteX0" fmla="*/ 0 w 699654"/>
              <a:gd name="connsiteY0" fmla="*/ 958435 h 2575425"/>
              <a:gd name="connsiteX1" fmla="*/ 687895 w 699654"/>
              <a:gd name="connsiteY1" fmla="*/ 0 h 2575425"/>
              <a:gd name="connsiteX2" fmla="*/ 699654 w 699654"/>
              <a:gd name="connsiteY2" fmla="*/ 2575425 h 2575425"/>
              <a:gd name="connsiteX3" fmla="*/ 5880 w 699654"/>
              <a:gd name="connsiteY3" fmla="*/ 1652271 h 2575425"/>
              <a:gd name="connsiteX4" fmla="*/ 0 w 699654"/>
              <a:gd name="connsiteY4" fmla="*/ 958435 h 2575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654" h="2575425">
                <a:moveTo>
                  <a:pt x="0" y="958435"/>
                </a:moveTo>
                <a:lnTo>
                  <a:pt x="687895" y="0"/>
                </a:lnTo>
                <a:cubicBezTo>
                  <a:pt x="691815" y="858475"/>
                  <a:pt x="695734" y="1716950"/>
                  <a:pt x="699654" y="2575425"/>
                </a:cubicBezTo>
                <a:lnTo>
                  <a:pt x="5880" y="1652271"/>
                </a:lnTo>
                <a:lnTo>
                  <a:pt x="0" y="958435"/>
                </a:lnTo>
                <a:close/>
              </a:path>
            </a:pathLst>
          </a:custGeom>
          <a:gradFill>
            <a:gsLst>
              <a:gs pos="0">
                <a:schemeClr val="bg1">
                  <a:lumMod val="75000"/>
                </a:schemeClr>
              </a:gs>
              <a:gs pos="100000">
                <a:schemeClr val="bg1"/>
              </a:gs>
              <a:gs pos="10000">
                <a:schemeClr val="bg1">
                  <a:lumMod val="85000"/>
                </a:schemeClr>
              </a:gs>
            </a:gsLst>
            <a:lin ang="0" scaled="0"/>
          </a:gradFill>
          <a:ln>
            <a:noFill/>
          </a:ln>
          <a:effectLst/>
        </p:spPr>
        <p:style>
          <a:lnRef idx="1">
            <a:schemeClr val="accent5"/>
          </a:lnRef>
          <a:fillRef idx="2">
            <a:schemeClr val="accent5"/>
          </a:fillRef>
          <a:effectRef idx="1">
            <a:schemeClr val="accent5"/>
          </a:effectRef>
          <a:fontRef idx="minor">
            <a:schemeClr val="dk1"/>
          </a:fontRef>
        </p:style>
        <p:txBody>
          <a:bodyPr lIns="91425" tIns="45712" rIns="91425" bIns="45712" anchor="ctr"/>
          <a:lstStyle/>
          <a:p>
            <a:pPr algn="ctr" defTabSz="816199">
              <a:defRPr/>
            </a:pPr>
            <a:endParaRPr lang="en-US"/>
          </a:p>
        </p:txBody>
      </p:sp>
      <p:sp>
        <p:nvSpPr>
          <p:cNvPr id="8" name="TextBox 10"/>
          <p:cNvSpPr txBox="1">
            <a:spLocks noChangeArrowheads="1"/>
          </p:cNvSpPr>
          <p:nvPr/>
        </p:nvSpPr>
        <p:spPr bwMode="auto">
          <a:xfrm>
            <a:off x="6138334" y="2615880"/>
            <a:ext cx="2511423" cy="30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12" rIns="91425" bIns="45712">
            <a:spAutoFit/>
          </a:bodyPr>
          <a:lstStyle>
            <a:lvl1pPr>
              <a:defRPr sz="1600">
                <a:solidFill>
                  <a:schemeClr val="tx1"/>
                </a:solidFill>
                <a:latin typeface="Calibri" charset="0"/>
                <a:ea typeface="ＭＳ Ｐゴシック" charset="0"/>
                <a:cs typeface="ＭＳ Ｐゴシック" charset="0"/>
              </a:defRPr>
            </a:lvl1pPr>
            <a:lvl2pPr marL="742950" indent="-285750">
              <a:defRPr sz="1600">
                <a:solidFill>
                  <a:schemeClr val="tx1"/>
                </a:solidFill>
                <a:latin typeface="Calibri" charset="0"/>
                <a:ea typeface="ＭＳ Ｐゴシック" charset="0"/>
              </a:defRPr>
            </a:lvl2pPr>
            <a:lvl3pPr marL="1143000" indent="-228600">
              <a:defRPr sz="1600">
                <a:solidFill>
                  <a:schemeClr val="tx1"/>
                </a:solidFill>
                <a:latin typeface="Calibri" charset="0"/>
                <a:ea typeface="ＭＳ Ｐゴシック" charset="0"/>
              </a:defRPr>
            </a:lvl3pPr>
            <a:lvl4pPr marL="1600200" indent="-228600">
              <a:defRPr sz="1600">
                <a:solidFill>
                  <a:schemeClr val="tx1"/>
                </a:solidFill>
                <a:latin typeface="Calibri" charset="0"/>
                <a:ea typeface="ＭＳ Ｐゴシック" charset="0"/>
              </a:defRPr>
            </a:lvl4pPr>
            <a:lvl5pPr marL="2057400" indent="-228600">
              <a:defRPr sz="1600">
                <a:solidFill>
                  <a:schemeClr val="tx1"/>
                </a:solidFill>
                <a:latin typeface="Calibri" charset="0"/>
                <a:ea typeface="ＭＳ Ｐゴシック" charset="0"/>
              </a:defRPr>
            </a:lvl5pPr>
            <a:lvl6pPr marL="2514600" indent="-228600" defTabSz="815975" fontAlgn="base">
              <a:spcBef>
                <a:spcPct val="0"/>
              </a:spcBef>
              <a:spcAft>
                <a:spcPct val="0"/>
              </a:spcAft>
              <a:defRPr sz="1600">
                <a:solidFill>
                  <a:schemeClr val="tx1"/>
                </a:solidFill>
                <a:latin typeface="Calibri" charset="0"/>
                <a:ea typeface="ＭＳ Ｐゴシック" charset="0"/>
              </a:defRPr>
            </a:lvl6pPr>
            <a:lvl7pPr marL="2971800" indent="-228600" defTabSz="815975" fontAlgn="base">
              <a:spcBef>
                <a:spcPct val="0"/>
              </a:spcBef>
              <a:spcAft>
                <a:spcPct val="0"/>
              </a:spcAft>
              <a:defRPr sz="1600">
                <a:solidFill>
                  <a:schemeClr val="tx1"/>
                </a:solidFill>
                <a:latin typeface="Calibri" charset="0"/>
                <a:ea typeface="ＭＳ Ｐゴシック" charset="0"/>
              </a:defRPr>
            </a:lvl7pPr>
            <a:lvl8pPr marL="3429000" indent="-228600" defTabSz="815975" fontAlgn="base">
              <a:spcBef>
                <a:spcPct val="0"/>
              </a:spcBef>
              <a:spcAft>
                <a:spcPct val="0"/>
              </a:spcAft>
              <a:defRPr sz="1600">
                <a:solidFill>
                  <a:schemeClr val="tx1"/>
                </a:solidFill>
                <a:latin typeface="Calibri" charset="0"/>
                <a:ea typeface="ＭＳ Ｐゴシック" charset="0"/>
              </a:defRPr>
            </a:lvl8pPr>
            <a:lvl9pPr marL="3886200" indent="-228600" defTabSz="815975" fontAlgn="base">
              <a:spcBef>
                <a:spcPct val="0"/>
              </a:spcBef>
              <a:spcAft>
                <a:spcPct val="0"/>
              </a:spcAft>
              <a:defRPr sz="1600">
                <a:solidFill>
                  <a:schemeClr val="tx1"/>
                </a:solidFill>
                <a:latin typeface="Calibri" charset="0"/>
                <a:ea typeface="ＭＳ Ｐゴシック" charset="0"/>
              </a:defRPr>
            </a:lvl9pPr>
          </a:lstStyle>
          <a:p>
            <a:pPr algn="ctr"/>
            <a:r>
              <a:rPr lang="en-US" sz="1400" b="1" dirty="0" smtClean="0">
                <a:latin typeface="Calibri"/>
                <a:cs typeface="Calibri"/>
              </a:rPr>
              <a:t>Statistical Analysis</a:t>
            </a:r>
            <a:endParaRPr lang="en-US" sz="1400" b="1" dirty="0">
              <a:latin typeface="Calibri"/>
              <a:cs typeface="Calibri"/>
            </a:endParaRPr>
          </a:p>
        </p:txBody>
      </p:sp>
      <p:sp>
        <p:nvSpPr>
          <p:cNvPr id="9" name="TextBox 11"/>
          <p:cNvSpPr txBox="1">
            <a:spLocks noChangeArrowheads="1"/>
          </p:cNvSpPr>
          <p:nvPr/>
        </p:nvSpPr>
        <p:spPr bwMode="auto">
          <a:xfrm>
            <a:off x="6095471" y="3238235"/>
            <a:ext cx="2614613" cy="30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2" rIns="91425" bIns="45712">
            <a:spAutoFit/>
          </a:bodyPr>
          <a:lstStyle>
            <a:lvl1pPr>
              <a:defRPr sz="1600">
                <a:solidFill>
                  <a:schemeClr val="tx1"/>
                </a:solidFill>
                <a:latin typeface="Calibri" charset="0"/>
                <a:ea typeface="ＭＳ Ｐゴシック" charset="0"/>
                <a:cs typeface="ＭＳ Ｐゴシック" charset="0"/>
              </a:defRPr>
            </a:lvl1pPr>
            <a:lvl2pPr marL="742950" indent="-285750">
              <a:defRPr sz="1600">
                <a:solidFill>
                  <a:schemeClr val="tx1"/>
                </a:solidFill>
                <a:latin typeface="Calibri" charset="0"/>
                <a:ea typeface="ＭＳ Ｐゴシック" charset="0"/>
              </a:defRPr>
            </a:lvl2pPr>
            <a:lvl3pPr marL="1143000" indent="-228600">
              <a:defRPr sz="1600">
                <a:solidFill>
                  <a:schemeClr val="tx1"/>
                </a:solidFill>
                <a:latin typeface="Calibri" charset="0"/>
                <a:ea typeface="ＭＳ Ｐゴシック" charset="0"/>
              </a:defRPr>
            </a:lvl3pPr>
            <a:lvl4pPr marL="1600200" indent="-228600">
              <a:defRPr sz="1600">
                <a:solidFill>
                  <a:schemeClr val="tx1"/>
                </a:solidFill>
                <a:latin typeface="Calibri" charset="0"/>
                <a:ea typeface="ＭＳ Ｐゴシック" charset="0"/>
              </a:defRPr>
            </a:lvl4pPr>
            <a:lvl5pPr marL="2057400" indent="-228600">
              <a:defRPr sz="1600">
                <a:solidFill>
                  <a:schemeClr val="tx1"/>
                </a:solidFill>
                <a:latin typeface="Calibri" charset="0"/>
                <a:ea typeface="ＭＳ Ｐゴシック" charset="0"/>
              </a:defRPr>
            </a:lvl5pPr>
            <a:lvl6pPr marL="2514600" indent="-228600" defTabSz="815975" fontAlgn="base">
              <a:spcBef>
                <a:spcPct val="0"/>
              </a:spcBef>
              <a:spcAft>
                <a:spcPct val="0"/>
              </a:spcAft>
              <a:defRPr sz="1600">
                <a:solidFill>
                  <a:schemeClr val="tx1"/>
                </a:solidFill>
                <a:latin typeface="Calibri" charset="0"/>
                <a:ea typeface="ＭＳ Ｐゴシック" charset="0"/>
              </a:defRPr>
            </a:lvl6pPr>
            <a:lvl7pPr marL="2971800" indent="-228600" defTabSz="815975" fontAlgn="base">
              <a:spcBef>
                <a:spcPct val="0"/>
              </a:spcBef>
              <a:spcAft>
                <a:spcPct val="0"/>
              </a:spcAft>
              <a:defRPr sz="1600">
                <a:solidFill>
                  <a:schemeClr val="tx1"/>
                </a:solidFill>
                <a:latin typeface="Calibri" charset="0"/>
                <a:ea typeface="ＭＳ Ｐゴシック" charset="0"/>
              </a:defRPr>
            </a:lvl7pPr>
            <a:lvl8pPr marL="3429000" indent="-228600" defTabSz="815975" fontAlgn="base">
              <a:spcBef>
                <a:spcPct val="0"/>
              </a:spcBef>
              <a:spcAft>
                <a:spcPct val="0"/>
              </a:spcAft>
              <a:defRPr sz="1600">
                <a:solidFill>
                  <a:schemeClr val="tx1"/>
                </a:solidFill>
                <a:latin typeface="Calibri" charset="0"/>
                <a:ea typeface="ＭＳ Ｐゴシック" charset="0"/>
              </a:defRPr>
            </a:lvl8pPr>
            <a:lvl9pPr marL="3886200" indent="-228600" defTabSz="815975" fontAlgn="base">
              <a:spcBef>
                <a:spcPct val="0"/>
              </a:spcBef>
              <a:spcAft>
                <a:spcPct val="0"/>
              </a:spcAft>
              <a:defRPr sz="1600">
                <a:solidFill>
                  <a:schemeClr val="tx1"/>
                </a:solidFill>
                <a:latin typeface="Calibri" charset="0"/>
                <a:ea typeface="ＭＳ Ｐゴシック" charset="0"/>
              </a:defRPr>
            </a:lvl9pPr>
          </a:lstStyle>
          <a:p>
            <a:pPr algn="ctr"/>
            <a:r>
              <a:rPr lang="en-US" sz="1400" b="1" dirty="0">
                <a:latin typeface="Calibri"/>
                <a:cs typeface="Calibri"/>
              </a:rPr>
              <a:t>Proactive </a:t>
            </a:r>
            <a:r>
              <a:rPr lang="en-US" sz="1400" b="1" dirty="0" smtClean="0">
                <a:latin typeface="Calibri"/>
                <a:cs typeface="Calibri"/>
              </a:rPr>
              <a:t>Monitoring</a:t>
            </a:r>
            <a:endParaRPr lang="en-US" sz="1400" b="1" dirty="0">
              <a:latin typeface="Calibri"/>
              <a:cs typeface="Calibri"/>
            </a:endParaRPr>
          </a:p>
        </p:txBody>
      </p:sp>
      <p:sp>
        <p:nvSpPr>
          <p:cNvPr id="10" name="TextBox 12"/>
          <p:cNvSpPr txBox="1">
            <a:spLocks noChangeArrowheads="1"/>
          </p:cNvSpPr>
          <p:nvPr/>
        </p:nvSpPr>
        <p:spPr bwMode="auto">
          <a:xfrm>
            <a:off x="6138334" y="3860589"/>
            <a:ext cx="2571750" cy="30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2" rIns="91425" bIns="45712">
            <a:spAutoFit/>
          </a:bodyPr>
          <a:lstStyle>
            <a:lvl1pPr>
              <a:defRPr sz="1600">
                <a:solidFill>
                  <a:schemeClr val="tx1"/>
                </a:solidFill>
                <a:latin typeface="Calibri" charset="0"/>
                <a:ea typeface="ＭＳ Ｐゴシック" charset="0"/>
                <a:cs typeface="ＭＳ Ｐゴシック" charset="0"/>
              </a:defRPr>
            </a:lvl1pPr>
            <a:lvl2pPr marL="742950" indent="-285750">
              <a:defRPr sz="1600">
                <a:solidFill>
                  <a:schemeClr val="tx1"/>
                </a:solidFill>
                <a:latin typeface="Calibri" charset="0"/>
                <a:ea typeface="ＭＳ Ｐゴシック" charset="0"/>
              </a:defRPr>
            </a:lvl2pPr>
            <a:lvl3pPr marL="1143000" indent="-228600">
              <a:defRPr sz="1600">
                <a:solidFill>
                  <a:schemeClr val="tx1"/>
                </a:solidFill>
                <a:latin typeface="Calibri" charset="0"/>
                <a:ea typeface="ＭＳ Ｐゴシック" charset="0"/>
              </a:defRPr>
            </a:lvl3pPr>
            <a:lvl4pPr marL="1600200" indent="-228600">
              <a:defRPr sz="1600">
                <a:solidFill>
                  <a:schemeClr val="tx1"/>
                </a:solidFill>
                <a:latin typeface="Calibri" charset="0"/>
                <a:ea typeface="ＭＳ Ｐゴシック" charset="0"/>
              </a:defRPr>
            </a:lvl4pPr>
            <a:lvl5pPr marL="2057400" indent="-228600">
              <a:defRPr sz="1600">
                <a:solidFill>
                  <a:schemeClr val="tx1"/>
                </a:solidFill>
                <a:latin typeface="Calibri" charset="0"/>
                <a:ea typeface="ＭＳ Ｐゴシック" charset="0"/>
              </a:defRPr>
            </a:lvl5pPr>
            <a:lvl6pPr marL="2514600" indent="-228600" defTabSz="815975" fontAlgn="base">
              <a:spcBef>
                <a:spcPct val="0"/>
              </a:spcBef>
              <a:spcAft>
                <a:spcPct val="0"/>
              </a:spcAft>
              <a:defRPr sz="1600">
                <a:solidFill>
                  <a:schemeClr val="tx1"/>
                </a:solidFill>
                <a:latin typeface="Calibri" charset="0"/>
                <a:ea typeface="ＭＳ Ｐゴシック" charset="0"/>
              </a:defRPr>
            </a:lvl6pPr>
            <a:lvl7pPr marL="2971800" indent="-228600" defTabSz="815975" fontAlgn="base">
              <a:spcBef>
                <a:spcPct val="0"/>
              </a:spcBef>
              <a:spcAft>
                <a:spcPct val="0"/>
              </a:spcAft>
              <a:defRPr sz="1600">
                <a:solidFill>
                  <a:schemeClr val="tx1"/>
                </a:solidFill>
                <a:latin typeface="Calibri" charset="0"/>
                <a:ea typeface="ＭＳ Ｐゴシック" charset="0"/>
              </a:defRPr>
            </a:lvl7pPr>
            <a:lvl8pPr marL="3429000" indent="-228600" defTabSz="815975" fontAlgn="base">
              <a:spcBef>
                <a:spcPct val="0"/>
              </a:spcBef>
              <a:spcAft>
                <a:spcPct val="0"/>
              </a:spcAft>
              <a:defRPr sz="1600">
                <a:solidFill>
                  <a:schemeClr val="tx1"/>
                </a:solidFill>
                <a:latin typeface="Calibri" charset="0"/>
                <a:ea typeface="ＭＳ Ｐゴシック" charset="0"/>
              </a:defRPr>
            </a:lvl8pPr>
            <a:lvl9pPr marL="3886200" indent="-228600" defTabSz="815975" fontAlgn="base">
              <a:spcBef>
                <a:spcPct val="0"/>
              </a:spcBef>
              <a:spcAft>
                <a:spcPct val="0"/>
              </a:spcAft>
              <a:defRPr sz="1600">
                <a:solidFill>
                  <a:schemeClr val="tx1"/>
                </a:solidFill>
                <a:latin typeface="Calibri" charset="0"/>
                <a:ea typeface="ＭＳ Ｐゴシック" charset="0"/>
              </a:defRPr>
            </a:lvl9pPr>
          </a:lstStyle>
          <a:p>
            <a:pPr algn="ctr"/>
            <a:r>
              <a:rPr lang="en-US" sz="1400" b="1" dirty="0">
                <a:latin typeface="Calibri"/>
                <a:cs typeface="Calibri"/>
              </a:rPr>
              <a:t>Search and </a:t>
            </a:r>
            <a:r>
              <a:rPr lang="en-US" sz="1400" b="1" dirty="0" smtClean="0">
                <a:latin typeface="Calibri"/>
                <a:cs typeface="Calibri"/>
              </a:rPr>
              <a:t>Investigation</a:t>
            </a:r>
            <a:endParaRPr lang="en-US" sz="1400" b="1" dirty="0">
              <a:latin typeface="Calibri"/>
              <a:cs typeface="Calibri"/>
            </a:endParaRPr>
          </a:p>
        </p:txBody>
      </p:sp>
      <p:sp>
        <p:nvSpPr>
          <p:cNvPr id="11" name="AutoShape 2"/>
          <p:cNvSpPr>
            <a:spLocks noChangeArrowheads="1"/>
          </p:cNvSpPr>
          <p:nvPr/>
        </p:nvSpPr>
        <p:spPr bwMode="gray">
          <a:xfrm>
            <a:off x="524046" y="829370"/>
            <a:ext cx="1939754" cy="397933"/>
          </a:xfrm>
          <a:prstGeom prst="roundRect">
            <a:avLst>
              <a:gd name="adj" fmla="val 9894"/>
            </a:avLst>
          </a:prstGeom>
          <a:noFill/>
          <a:ln w="9525">
            <a:noFill/>
            <a:miter lim="800000"/>
            <a:headEnd/>
            <a:tailEnd/>
          </a:ln>
          <a:effectLst/>
        </p:spPr>
        <p:txBody>
          <a:bodyPr wrap="none" lIns="102835" tIns="102835" rIns="102835" bIns="102835" anchor="ctr" anchorCtr="1"/>
          <a:lstStyle/>
          <a:p>
            <a:pPr defTabSz="514174">
              <a:defRPr/>
            </a:pPr>
            <a:r>
              <a:rPr lang="en-US" b="1" kern="0" dirty="0">
                <a:solidFill>
                  <a:schemeClr val="accent5"/>
                </a:solidFill>
                <a:latin typeface="Calibri"/>
                <a:cs typeface="Calibri"/>
              </a:rPr>
              <a:t>Machine Data</a:t>
            </a:r>
          </a:p>
        </p:txBody>
      </p:sp>
      <p:sp>
        <p:nvSpPr>
          <p:cNvPr id="12" name="AutoShape 2"/>
          <p:cNvSpPr>
            <a:spLocks noChangeArrowheads="1"/>
          </p:cNvSpPr>
          <p:nvPr/>
        </p:nvSpPr>
        <p:spPr bwMode="gray">
          <a:xfrm>
            <a:off x="6163732" y="832157"/>
            <a:ext cx="2497667" cy="445944"/>
          </a:xfrm>
          <a:prstGeom prst="roundRect">
            <a:avLst>
              <a:gd name="adj" fmla="val 9894"/>
            </a:avLst>
          </a:prstGeom>
          <a:noFill/>
          <a:ln w="9525">
            <a:noFill/>
            <a:miter lim="800000"/>
            <a:headEnd/>
            <a:tailEnd/>
          </a:ln>
          <a:effectLst/>
        </p:spPr>
        <p:txBody>
          <a:bodyPr wrap="none" lIns="102835" tIns="102835" rIns="102835" bIns="102835" anchor="ctr" anchorCtr="1"/>
          <a:lstStyle/>
          <a:p>
            <a:pPr defTabSz="514174">
              <a:defRPr/>
            </a:pPr>
            <a:r>
              <a:rPr lang="en-US" b="1" kern="0" dirty="0" smtClean="0">
                <a:solidFill>
                  <a:schemeClr val="accent5"/>
                </a:solidFill>
                <a:latin typeface="Calibri"/>
                <a:cs typeface="Calibri"/>
              </a:rPr>
              <a:t>Operational Intelligence</a:t>
            </a:r>
            <a:endParaRPr lang="en-US" b="1" kern="0" dirty="0">
              <a:solidFill>
                <a:schemeClr val="accent5"/>
              </a:solidFill>
              <a:latin typeface="Calibri"/>
              <a:cs typeface="Calibri"/>
            </a:endParaRPr>
          </a:p>
        </p:txBody>
      </p:sp>
      <p:cxnSp>
        <p:nvCxnSpPr>
          <p:cNvPr id="13" name="Straight Connector 12"/>
          <p:cNvCxnSpPr/>
          <p:nvPr/>
        </p:nvCxnSpPr>
        <p:spPr bwMode="gray">
          <a:xfrm>
            <a:off x="4329403" y="3469029"/>
            <a:ext cx="0" cy="216955"/>
          </a:xfrm>
          <a:prstGeom prst="line">
            <a:avLst/>
          </a:prstGeom>
        </p:spPr>
        <p:style>
          <a:lnRef idx="2">
            <a:schemeClr val="accent1"/>
          </a:lnRef>
          <a:fillRef idx="0">
            <a:schemeClr val="accent1"/>
          </a:fillRef>
          <a:effectRef idx="1">
            <a:schemeClr val="accent1"/>
          </a:effectRef>
          <a:fontRef idx="minor">
            <a:schemeClr val="tx1"/>
          </a:fontRef>
        </p:style>
      </p:cxnSp>
      <p:sp>
        <p:nvSpPr>
          <p:cNvPr id="14" name="Rounded Rectangle 13"/>
          <p:cNvSpPr/>
          <p:nvPr/>
        </p:nvSpPr>
        <p:spPr bwMode="gray">
          <a:xfrm>
            <a:off x="3243879" y="3678868"/>
            <a:ext cx="2145651" cy="935617"/>
          </a:xfrm>
          <a:prstGeom prst="roundRect">
            <a:avLst>
              <a:gd name="adj" fmla="val 13566"/>
            </a:avLst>
          </a:prstGeom>
          <a:solidFill>
            <a:schemeClr val="bg1"/>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lIns="51426" tIns="25713" rIns="51426" bIns="25713" rtlCol="0" anchor="ctr"/>
          <a:lstStyle/>
          <a:p>
            <a:pPr algn="ctr"/>
            <a:endParaRPr lang="en-US"/>
          </a:p>
        </p:txBody>
      </p:sp>
      <p:pic>
        <p:nvPicPr>
          <p:cNvPr id="15" name="Picture 114" descr="image79.pdf"/>
          <p:cNvPicPr>
            <a:picLocks noChangeAspect="1"/>
          </p:cNvPicPr>
          <p:nvPr/>
        </p:nvPicPr>
        <p:blipFill>
          <a:blip r:embed="rId4" cstate="print">
            <a:duotone>
              <a:prstClr val="black"/>
              <a:schemeClr val="accent3">
                <a:tint val="45000"/>
                <a:satMod val="400000"/>
              </a:schemeClr>
            </a:duotone>
          </a:blip>
          <a:srcRect/>
          <a:stretch>
            <a:fillRect/>
          </a:stretch>
        </p:blipFill>
        <p:spPr bwMode="gray">
          <a:xfrm>
            <a:off x="3296837" y="4040770"/>
            <a:ext cx="365112" cy="365522"/>
          </a:xfrm>
          <a:prstGeom prst="rect">
            <a:avLst/>
          </a:prstGeom>
          <a:noFill/>
          <a:ln w="9525">
            <a:noFill/>
            <a:miter lim="800000"/>
            <a:headEnd/>
            <a:tailEnd/>
          </a:ln>
        </p:spPr>
      </p:pic>
      <p:pic>
        <p:nvPicPr>
          <p:cNvPr id="16" name="Picture 114" descr="image79.pdf"/>
          <p:cNvPicPr>
            <a:picLocks noChangeAspect="1"/>
          </p:cNvPicPr>
          <p:nvPr/>
        </p:nvPicPr>
        <p:blipFill>
          <a:blip r:embed="rId4" cstate="print">
            <a:duotone>
              <a:prstClr val="black"/>
              <a:schemeClr val="accent3">
                <a:tint val="45000"/>
                <a:satMod val="400000"/>
              </a:schemeClr>
            </a:duotone>
          </a:blip>
          <a:srcRect/>
          <a:stretch>
            <a:fillRect/>
          </a:stretch>
        </p:blipFill>
        <p:spPr bwMode="gray">
          <a:xfrm>
            <a:off x="3696620" y="4040770"/>
            <a:ext cx="365112" cy="365522"/>
          </a:xfrm>
          <a:prstGeom prst="rect">
            <a:avLst/>
          </a:prstGeom>
          <a:noFill/>
          <a:ln w="9525">
            <a:noFill/>
            <a:miter lim="800000"/>
            <a:headEnd/>
            <a:tailEnd/>
          </a:ln>
        </p:spPr>
      </p:pic>
      <p:pic>
        <p:nvPicPr>
          <p:cNvPr id="17" name="Picture 114" descr="image79.pdf"/>
          <p:cNvPicPr>
            <a:picLocks noChangeAspect="1"/>
          </p:cNvPicPr>
          <p:nvPr/>
        </p:nvPicPr>
        <p:blipFill>
          <a:blip r:embed="rId4" cstate="print">
            <a:duotone>
              <a:prstClr val="black"/>
              <a:schemeClr val="accent3">
                <a:tint val="45000"/>
                <a:satMod val="400000"/>
              </a:schemeClr>
            </a:duotone>
          </a:blip>
          <a:srcRect/>
          <a:stretch>
            <a:fillRect/>
          </a:stretch>
        </p:blipFill>
        <p:spPr bwMode="gray">
          <a:xfrm>
            <a:off x="4096403" y="4040770"/>
            <a:ext cx="365112" cy="365522"/>
          </a:xfrm>
          <a:prstGeom prst="rect">
            <a:avLst/>
          </a:prstGeom>
          <a:noFill/>
          <a:ln w="9525">
            <a:noFill/>
            <a:miter lim="800000"/>
            <a:headEnd/>
            <a:tailEnd/>
          </a:ln>
        </p:spPr>
      </p:pic>
      <p:sp>
        <p:nvSpPr>
          <p:cNvPr id="18" name="TextBox 17"/>
          <p:cNvSpPr txBox="1"/>
          <p:nvPr/>
        </p:nvSpPr>
        <p:spPr bwMode="gray">
          <a:xfrm>
            <a:off x="3193143" y="3680049"/>
            <a:ext cx="2116667" cy="251983"/>
          </a:xfrm>
          <a:prstGeom prst="rect">
            <a:avLst/>
          </a:prstGeom>
          <a:noFill/>
        </p:spPr>
        <p:txBody>
          <a:bodyPr wrap="square" lIns="51426" tIns="25713" rIns="51426" bIns="25713" rtlCol="0">
            <a:spAutoFit/>
          </a:bodyPr>
          <a:lstStyle/>
          <a:p>
            <a:pPr algn="ctr"/>
            <a:r>
              <a:rPr lang="en-US" sz="1300" b="1" dirty="0">
                <a:latin typeface="+mj-lt"/>
              </a:rPr>
              <a:t>Splunk </a:t>
            </a:r>
            <a:r>
              <a:rPr lang="en-US" sz="1300" b="1" dirty="0" smtClean="0">
                <a:latin typeface="+mj-lt"/>
              </a:rPr>
              <a:t>storage - </a:t>
            </a:r>
            <a:r>
              <a:rPr lang="en-US" sz="1300" b="1" dirty="0" err="1" smtClean="0">
                <a:latin typeface="+mj-lt"/>
              </a:rPr>
              <a:t>Hadoop</a:t>
            </a:r>
            <a:endParaRPr lang="en-US" sz="1300" b="1" dirty="0">
              <a:latin typeface="+mj-lt"/>
            </a:endParaRPr>
          </a:p>
        </p:txBody>
      </p:sp>
      <p:pic>
        <p:nvPicPr>
          <p:cNvPr id="24" name="Picture 114" descr="image79.pdf"/>
          <p:cNvPicPr>
            <a:picLocks noChangeAspect="1"/>
          </p:cNvPicPr>
          <p:nvPr/>
        </p:nvPicPr>
        <p:blipFill>
          <a:blip r:embed="rId4" cstate="print">
            <a:duotone>
              <a:prstClr val="black"/>
              <a:schemeClr val="accent4">
                <a:tint val="45000"/>
                <a:satMod val="400000"/>
              </a:schemeClr>
            </a:duotone>
          </a:blip>
          <a:srcRect/>
          <a:stretch>
            <a:fillRect/>
          </a:stretch>
        </p:blipFill>
        <p:spPr bwMode="gray">
          <a:xfrm>
            <a:off x="4536095" y="4053062"/>
            <a:ext cx="365112" cy="365522"/>
          </a:xfrm>
          <a:prstGeom prst="rect">
            <a:avLst/>
          </a:prstGeom>
          <a:noFill/>
          <a:ln w="9525">
            <a:noFill/>
            <a:miter lim="800000"/>
            <a:headEnd/>
            <a:tailEnd/>
          </a:ln>
        </p:spPr>
      </p:pic>
      <p:pic>
        <p:nvPicPr>
          <p:cNvPr id="25" name="Picture 114" descr="image79.pdf"/>
          <p:cNvPicPr>
            <a:picLocks noChangeAspect="1"/>
          </p:cNvPicPr>
          <p:nvPr/>
        </p:nvPicPr>
        <p:blipFill>
          <a:blip r:embed="rId4" cstate="print">
            <a:duotone>
              <a:prstClr val="black"/>
              <a:schemeClr val="accent4">
                <a:tint val="45000"/>
                <a:satMod val="400000"/>
              </a:schemeClr>
            </a:duotone>
          </a:blip>
          <a:srcRect/>
          <a:stretch>
            <a:fillRect/>
          </a:stretch>
        </p:blipFill>
        <p:spPr bwMode="gray">
          <a:xfrm>
            <a:off x="4964216" y="4058093"/>
            <a:ext cx="365112" cy="365522"/>
          </a:xfrm>
          <a:prstGeom prst="rect">
            <a:avLst/>
          </a:prstGeom>
          <a:noFill/>
          <a:ln w="9525">
            <a:noFill/>
            <a:miter lim="800000"/>
            <a:headEnd/>
            <a:tailEnd/>
          </a:ln>
        </p:spPr>
      </p:pic>
    </p:spTree>
    <p:extLst>
      <p:ext uri="{BB962C8B-B14F-4D97-AF65-F5344CB8AC3E}">
        <p14:creationId xmlns:p14="http://schemas.microsoft.com/office/powerpoint/2010/main" val="197702484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58"/>
          <p:cNvSpPr txBox="1">
            <a:spLocks noChangeArrowheads="1"/>
          </p:cNvSpPr>
          <p:nvPr/>
        </p:nvSpPr>
        <p:spPr bwMode="gray">
          <a:xfrm>
            <a:off x="290199" y="1530320"/>
            <a:ext cx="1161639" cy="446839"/>
          </a:xfrm>
          <a:prstGeom prst="rect">
            <a:avLst/>
          </a:prstGeom>
          <a:noFill/>
          <a:ln w="9525">
            <a:noFill/>
            <a:miter lim="800000"/>
            <a:headEnd/>
            <a:tailEnd/>
          </a:ln>
        </p:spPr>
        <p:txBody>
          <a:bodyPr lIns="46278" tIns="23139" rIns="46278" bIns="23139">
            <a:spAutoFit/>
          </a:bodyPr>
          <a:lstStyle/>
          <a:p>
            <a:r>
              <a:rPr lang="en-US" sz="1300" b="1" dirty="0">
                <a:latin typeface="Calibri" pitchFamily="34" charset="0"/>
              </a:rPr>
              <a:t>Customer </a:t>
            </a:r>
            <a:br>
              <a:rPr lang="en-US" sz="1300" b="1" dirty="0">
                <a:latin typeface="Calibri" pitchFamily="34" charset="0"/>
              </a:rPr>
            </a:br>
            <a:r>
              <a:rPr lang="en-US" sz="1300" b="1" dirty="0">
                <a:latin typeface="Calibri" pitchFamily="34" charset="0"/>
              </a:rPr>
              <a:t>Facing Data</a:t>
            </a:r>
          </a:p>
        </p:txBody>
      </p:sp>
      <p:sp>
        <p:nvSpPr>
          <p:cNvPr id="42" name="TextBox 59"/>
          <p:cNvSpPr txBox="1">
            <a:spLocks noChangeArrowheads="1"/>
          </p:cNvSpPr>
          <p:nvPr/>
        </p:nvSpPr>
        <p:spPr bwMode="gray">
          <a:xfrm>
            <a:off x="7466823" y="1530320"/>
            <a:ext cx="1182175" cy="446839"/>
          </a:xfrm>
          <a:prstGeom prst="rect">
            <a:avLst/>
          </a:prstGeom>
          <a:noFill/>
          <a:ln w="9525">
            <a:noFill/>
            <a:miter lim="800000"/>
            <a:headEnd/>
            <a:tailEnd/>
          </a:ln>
        </p:spPr>
        <p:txBody>
          <a:bodyPr lIns="46278" tIns="23139" rIns="46278" bIns="23139">
            <a:spAutoFit/>
          </a:bodyPr>
          <a:lstStyle/>
          <a:p>
            <a:r>
              <a:rPr lang="en-US" sz="1300" b="1" dirty="0">
                <a:latin typeface="Calibri" pitchFamily="34" charset="0"/>
              </a:rPr>
              <a:t>Outside the Datacenter</a:t>
            </a:r>
          </a:p>
        </p:txBody>
      </p:sp>
      <p:pic>
        <p:nvPicPr>
          <p:cNvPr id="11" name="Picture 34"/>
          <p:cNvPicPr>
            <a:picLocks noChangeAspect="1"/>
          </p:cNvPicPr>
          <p:nvPr/>
        </p:nvPicPr>
        <p:blipFill>
          <a:blip r:embed="rId3" cstate="print"/>
          <a:srcRect b="47084"/>
          <a:stretch>
            <a:fillRect/>
          </a:stretch>
        </p:blipFill>
        <p:spPr bwMode="gray">
          <a:xfrm>
            <a:off x="977706" y="1021557"/>
            <a:ext cx="7108230" cy="1643956"/>
          </a:xfrm>
          <a:prstGeom prst="rect">
            <a:avLst/>
          </a:prstGeom>
          <a:noFill/>
          <a:ln w="9525">
            <a:noFill/>
            <a:miter lim="800000"/>
            <a:headEnd/>
            <a:tailEnd/>
          </a:ln>
        </p:spPr>
      </p:pic>
      <p:grpSp>
        <p:nvGrpSpPr>
          <p:cNvPr id="7" name="Group 6"/>
          <p:cNvGrpSpPr/>
          <p:nvPr/>
        </p:nvGrpSpPr>
        <p:grpSpPr>
          <a:xfrm>
            <a:off x="4605488" y="3487780"/>
            <a:ext cx="1449147" cy="987901"/>
            <a:chOff x="8188325" y="5989407"/>
            <a:chExt cx="2576513" cy="1756269"/>
          </a:xfrm>
        </p:grpSpPr>
        <p:sp>
          <p:nvSpPr>
            <p:cNvPr id="30" name="TextBox 39"/>
            <p:cNvSpPr txBox="1">
              <a:spLocks noChangeArrowheads="1"/>
            </p:cNvSpPr>
            <p:nvPr/>
          </p:nvSpPr>
          <p:spPr bwMode="gray">
            <a:xfrm>
              <a:off x="8301038" y="5989407"/>
              <a:ext cx="2136776" cy="503367"/>
            </a:xfrm>
            <a:prstGeom prst="rect">
              <a:avLst/>
            </a:prstGeom>
            <a:noFill/>
            <a:ln w="9525">
              <a:noFill/>
              <a:miter lim="800000"/>
              <a:headEnd/>
              <a:tailEnd/>
            </a:ln>
          </p:spPr>
          <p:txBody>
            <a:bodyPr lIns="82287" tIns="41143" rIns="82287" bIns="41143">
              <a:spAutoFit/>
            </a:bodyPr>
            <a:lstStyle/>
            <a:p>
              <a:r>
                <a:rPr lang="en-US" sz="1300" b="1" dirty="0">
                  <a:latin typeface="Calibri" pitchFamily="34" charset="0"/>
                </a:rPr>
                <a:t>Applications</a:t>
              </a:r>
            </a:p>
          </p:txBody>
        </p:sp>
        <p:sp>
          <p:nvSpPr>
            <p:cNvPr id="12" name="TextBox 41"/>
            <p:cNvSpPr txBox="1">
              <a:spLocks noChangeArrowheads="1"/>
            </p:cNvSpPr>
            <p:nvPr/>
          </p:nvSpPr>
          <p:spPr bwMode="gray">
            <a:xfrm>
              <a:off x="8188325" y="6387638"/>
              <a:ext cx="2576513" cy="1358038"/>
            </a:xfrm>
            <a:prstGeom prst="rect">
              <a:avLst/>
            </a:prstGeom>
            <a:noFill/>
            <a:ln w="9525">
              <a:noFill/>
              <a:miter lim="800000"/>
              <a:headEnd/>
              <a:tailEnd/>
            </a:ln>
          </p:spPr>
          <p:txBody>
            <a:bodyPr lIns="144879" tIns="72438" rIns="144879" bIns="72438">
              <a:spAutoFit/>
            </a:bodyPr>
            <a:lstStyle/>
            <a:p>
              <a:pPr marL="128565" indent="-128565">
                <a:lnSpc>
                  <a:spcPct val="90000"/>
                </a:lnSpc>
                <a:spcBef>
                  <a:spcPts val="14"/>
                </a:spcBef>
                <a:buSzPct val="80000"/>
                <a:buBlip>
                  <a:blip r:embed="rId4"/>
                </a:buBlip>
              </a:pPr>
              <a:r>
                <a:rPr lang="en-US" sz="1100">
                  <a:solidFill>
                    <a:srgbClr val="000000"/>
                  </a:solidFill>
                  <a:latin typeface="Calibri" pitchFamily="34" charset="0"/>
                </a:rPr>
                <a:t>Web logs</a:t>
              </a:r>
            </a:p>
            <a:p>
              <a:pPr marL="128565" indent="-128565">
                <a:lnSpc>
                  <a:spcPct val="90000"/>
                </a:lnSpc>
                <a:spcBef>
                  <a:spcPts val="14"/>
                </a:spcBef>
                <a:buSzPct val="80000"/>
                <a:buBlip>
                  <a:blip r:embed="rId4"/>
                </a:buBlip>
              </a:pPr>
              <a:r>
                <a:rPr lang="en-US" sz="1100">
                  <a:solidFill>
                    <a:srgbClr val="000000"/>
                  </a:solidFill>
                  <a:latin typeface="Calibri" pitchFamily="34" charset="0"/>
                </a:rPr>
                <a:t>Log4J, JMS, JMX</a:t>
              </a:r>
            </a:p>
            <a:p>
              <a:pPr marL="128565" indent="-128565">
                <a:lnSpc>
                  <a:spcPct val="90000"/>
                </a:lnSpc>
                <a:spcBef>
                  <a:spcPts val="14"/>
                </a:spcBef>
                <a:buSzPct val="80000"/>
                <a:buBlip>
                  <a:blip r:embed="rId4"/>
                </a:buBlip>
              </a:pPr>
              <a:r>
                <a:rPr lang="en-US" sz="1100">
                  <a:solidFill>
                    <a:srgbClr val="000000"/>
                  </a:solidFill>
                  <a:latin typeface="Calibri" pitchFamily="34" charset="0"/>
                </a:rPr>
                <a:t>.NET events</a:t>
              </a:r>
            </a:p>
            <a:p>
              <a:pPr marL="128565" indent="-128565">
                <a:lnSpc>
                  <a:spcPct val="90000"/>
                </a:lnSpc>
                <a:spcBef>
                  <a:spcPts val="14"/>
                </a:spcBef>
                <a:buSzPct val="80000"/>
                <a:buBlip>
                  <a:blip r:embed="rId4"/>
                </a:buBlip>
              </a:pPr>
              <a:r>
                <a:rPr lang="en-US" sz="1100">
                  <a:solidFill>
                    <a:srgbClr val="000000"/>
                  </a:solidFill>
                  <a:latin typeface="Calibri" pitchFamily="34" charset="0"/>
                </a:rPr>
                <a:t>Code and scripts</a:t>
              </a:r>
            </a:p>
          </p:txBody>
        </p:sp>
      </p:grpSp>
      <p:grpSp>
        <p:nvGrpSpPr>
          <p:cNvPr id="9" name="Group 8"/>
          <p:cNvGrpSpPr/>
          <p:nvPr/>
        </p:nvGrpSpPr>
        <p:grpSpPr>
          <a:xfrm>
            <a:off x="7511384" y="3487780"/>
            <a:ext cx="1298250" cy="987901"/>
            <a:chOff x="13354875" y="5989407"/>
            <a:chExt cx="2308225" cy="1756269"/>
          </a:xfrm>
        </p:grpSpPr>
        <p:sp>
          <p:nvSpPr>
            <p:cNvPr id="28" name="TextBox 37"/>
            <p:cNvSpPr txBox="1">
              <a:spLocks noChangeArrowheads="1"/>
            </p:cNvSpPr>
            <p:nvPr/>
          </p:nvSpPr>
          <p:spPr bwMode="gray">
            <a:xfrm>
              <a:off x="13379450" y="5989407"/>
              <a:ext cx="2244725" cy="503367"/>
            </a:xfrm>
            <a:prstGeom prst="rect">
              <a:avLst/>
            </a:prstGeom>
            <a:noFill/>
            <a:ln w="9525">
              <a:noFill/>
              <a:miter lim="800000"/>
              <a:headEnd/>
              <a:tailEnd/>
            </a:ln>
          </p:spPr>
          <p:txBody>
            <a:bodyPr lIns="82287" tIns="41143" rIns="82287" bIns="41143">
              <a:spAutoFit/>
            </a:bodyPr>
            <a:lstStyle/>
            <a:p>
              <a:r>
                <a:rPr lang="en-US" sz="1300" b="1" dirty="0">
                  <a:latin typeface="Calibri" pitchFamily="34" charset="0"/>
                </a:rPr>
                <a:t>Networking</a:t>
              </a:r>
            </a:p>
          </p:txBody>
        </p:sp>
        <p:sp>
          <p:nvSpPr>
            <p:cNvPr id="13" name="TextBox 41"/>
            <p:cNvSpPr txBox="1">
              <a:spLocks noChangeArrowheads="1"/>
            </p:cNvSpPr>
            <p:nvPr/>
          </p:nvSpPr>
          <p:spPr bwMode="gray">
            <a:xfrm>
              <a:off x="13354875" y="6387638"/>
              <a:ext cx="2308225" cy="1358038"/>
            </a:xfrm>
            <a:prstGeom prst="rect">
              <a:avLst/>
            </a:prstGeom>
            <a:noFill/>
            <a:ln w="9525">
              <a:noFill/>
              <a:miter lim="800000"/>
              <a:headEnd/>
              <a:tailEnd/>
            </a:ln>
          </p:spPr>
          <p:txBody>
            <a:bodyPr lIns="144879" tIns="72438" rIns="144879" bIns="72438">
              <a:spAutoFit/>
            </a:bodyPr>
            <a:lstStyle/>
            <a:p>
              <a:pPr marL="127672" indent="-127672">
                <a:lnSpc>
                  <a:spcPct val="90000"/>
                </a:lnSpc>
                <a:spcBef>
                  <a:spcPts val="14"/>
                </a:spcBef>
                <a:buSzPct val="80000"/>
                <a:buBlip>
                  <a:blip r:embed="rId4"/>
                </a:buBlip>
              </a:pPr>
              <a:r>
                <a:rPr lang="en-US" sz="1100">
                  <a:solidFill>
                    <a:srgbClr val="000000"/>
                  </a:solidFill>
                  <a:latin typeface="Calibri" pitchFamily="34" charset="0"/>
                </a:rPr>
                <a:t>Configurations</a:t>
              </a:r>
            </a:p>
            <a:p>
              <a:pPr marL="127672" indent="-127672">
                <a:lnSpc>
                  <a:spcPct val="90000"/>
                </a:lnSpc>
                <a:spcBef>
                  <a:spcPts val="14"/>
                </a:spcBef>
                <a:buSzPct val="80000"/>
                <a:buBlip>
                  <a:blip r:embed="rId4"/>
                </a:buBlip>
              </a:pPr>
              <a:r>
                <a:rPr lang="en-US" sz="1100">
                  <a:solidFill>
                    <a:srgbClr val="000000"/>
                  </a:solidFill>
                  <a:latin typeface="Calibri" pitchFamily="34" charset="0"/>
                </a:rPr>
                <a:t>syslog</a:t>
              </a:r>
            </a:p>
            <a:p>
              <a:pPr marL="127672" indent="-127672">
                <a:lnSpc>
                  <a:spcPct val="90000"/>
                </a:lnSpc>
                <a:spcBef>
                  <a:spcPts val="14"/>
                </a:spcBef>
                <a:buSzPct val="80000"/>
                <a:buBlip>
                  <a:blip r:embed="rId4"/>
                </a:buBlip>
              </a:pPr>
              <a:r>
                <a:rPr lang="en-US" sz="1100">
                  <a:solidFill>
                    <a:srgbClr val="000000"/>
                  </a:solidFill>
                  <a:latin typeface="Calibri" pitchFamily="34" charset="0"/>
                </a:rPr>
                <a:t>SNMP</a:t>
              </a:r>
            </a:p>
            <a:p>
              <a:pPr marL="127672" indent="-127672">
                <a:lnSpc>
                  <a:spcPct val="90000"/>
                </a:lnSpc>
                <a:spcBef>
                  <a:spcPts val="14"/>
                </a:spcBef>
                <a:buSzPct val="80000"/>
                <a:buBlip>
                  <a:blip r:embed="rId4"/>
                </a:buBlip>
              </a:pPr>
              <a:r>
                <a:rPr lang="en-US" sz="1100">
                  <a:solidFill>
                    <a:srgbClr val="000000"/>
                  </a:solidFill>
                  <a:latin typeface="Calibri" pitchFamily="34" charset="0"/>
                </a:rPr>
                <a:t>netflow</a:t>
              </a:r>
            </a:p>
          </p:txBody>
        </p:sp>
      </p:grpSp>
      <p:grpSp>
        <p:nvGrpSpPr>
          <p:cNvPr id="8" name="Group 7"/>
          <p:cNvGrpSpPr/>
          <p:nvPr/>
        </p:nvGrpSpPr>
        <p:grpSpPr>
          <a:xfrm>
            <a:off x="6035892" y="3487795"/>
            <a:ext cx="1316107" cy="1140250"/>
            <a:chOff x="10731500" y="5989407"/>
            <a:chExt cx="2339975" cy="2027110"/>
          </a:xfrm>
        </p:grpSpPr>
        <p:sp>
          <p:nvSpPr>
            <p:cNvPr id="29" name="TextBox 38"/>
            <p:cNvSpPr txBox="1">
              <a:spLocks noChangeArrowheads="1"/>
            </p:cNvSpPr>
            <p:nvPr/>
          </p:nvSpPr>
          <p:spPr bwMode="gray">
            <a:xfrm>
              <a:off x="10803592" y="5989407"/>
              <a:ext cx="2054224" cy="503367"/>
            </a:xfrm>
            <a:prstGeom prst="rect">
              <a:avLst/>
            </a:prstGeom>
            <a:noFill/>
            <a:ln w="9525">
              <a:noFill/>
              <a:miter lim="800000"/>
              <a:headEnd/>
              <a:tailEnd/>
            </a:ln>
          </p:spPr>
          <p:txBody>
            <a:bodyPr lIns="82287" tIns="41143" rIns="82287" bIns="41143">
              <a:spAutoFit/>
            </a:bodyPr>
            <a:lstStyle/>
            <a:p>
              <a:r>
                <a:rPr lang="en-US" sz="1300" b="1" dirty="0">
                  <a:latin typeface="Calibri" pitchFamily="34" charset="0"/>
                </a:rPr>
                <a:t>Databases</a:t>
              </a:r>
            </a:p>
          </p:txBody>
        </p:sp>
        <p:sp>
          <p:nvSpPr>
            <p:cNvPr id="14" name="TextBox 41"/>
            <p:cNvSpPr txBox="1">
              <a:spLocks noChangeArrowheads="1"/>
            </p:cNvSpPr>
            <p:nvPr/>
          </p:nvSpPr>
          <p:spPr bwMode="gray">
            <a:xfrm>
              <a:off x="10731500" y="6387638"/>
              <a:ext cx="2339975" cy="1628879"/>
            </a:xfrm>
            <a:prstGeom prst="rect">
              <a:avLst/>
            </a:prstGeom>
            <a:noFill/>
            <a:ln w="9525">
              <a:noFill/>
              <a:miter lim="800000"/>
              <a:headEnd/>
              <a:tailEnd/>
            </a:ln>
          </p:spPr>
          <p:txBody>
            <a:bodyPr lIns="144879" tIns="72438" rIns="144879" bIns="72438">
              <a:spAutoFit/>
            </a:bodyPr>
            <a:lstStyle/>
            <a:p>
              <a:pPr marL="130350" indent="-130350">
                <a:lnSpc>
                  <a:spcPct val="90000"/>
                </a:lnSpc>
                <a:spcBef>
                  <a:spcPts val="14"/>
                </a:spcBef>
                <a:buSzPct val="80000"/>
                <a:buBlip>
                  <a:blip r:embed="rId4"/>
                </a:buBlip>
              </a:pPr>
              <a:r>
                <a:rPr lang="en-US" sz="1100">
                  <a:solidFill>
                    <a:srgbClr val="000000"/>
                  </a:solidFill>
                  <a:latin typeface="Calibri" pitchFamily="34" charset="0"/>
                </a:rPr>
                <a:t>Configurations</a:t>
              </a:r>
            </a:p>
            <a:p>
              <a:pPr marL="130350" indent="-130350">
                <a:lnSpc>
                  <a:spcPct val="90000"/>
                </a:lnSpc>
                <a:spcBef>
                  <a:spcPts val="14"/>
                </a:spcBef>
                <a:buSzPct val="80000"/>
                <a:buBlip>
                  <a:blip r:embed="rId4"/>
                </a:buBlip>
              </a:pPr>
              <a:r>
                <a:rPr lang="en-US" sz="1100">
                  <a:solidFill>
                    <a:srgbClr val="000000"/>
                  </a:solidFill>
                  <a:latin typeface="Calibri" pitchFamily="34" charset="0"/>
                </a:rPr>
                <a:t>Audit/query logs</a:t>
              </a:r>
            </a:p>
            <a:p>
              <a:pPr marL="130350" indent="-130350">
                <a:lnSpc>
                  <a:spcPct val="90000"/>
                </a:lnSpc>
                <a:spcBef>
                  <a:spcPts val="14"/>
                </a:spcBef>
                <a:buSzPct val="80000"/>
                <a:buBlip>
                  <a:blip r:embed="rId4"/>
                </a:buBlip>
              </a:pPr>
              <a:r>
                <a:rPr lang="en-US" sz="1100">
                  <a:solidFill>
                    <a:srgbClr val="000000"/>
                  </a:solidFill>
                  <a:latin typeface="Calibri" pitchFamily="34" charset="0"/>
                </a:rPr>
                <a:t>Tables</a:t>
              </a:r>
            </a:p>
            <a:p>
              <a:pPr marL="130350" indent="-130350">
                <a:lnSpc>
                  <a:spcPct val="90000"/>
                </a:lnSpc>
                <a:spcBef>
                  <a:spcPts val="14"/>
                </a:spcBef>
                <a:buSzPct val="80000"/>
                <a:buBlip>
                  <a:blip r:embed="rId4"/>
                </a:buBlip>
              </a:pPr>
              <a:r>
                <a:rPr lang="en-US" sz="1100">
                  <a:solidFill>
                    <a:srgbClr val="000000"/>
                  </a:solidFill>
                  <a:latin typeface="Calibri" pitchFamily="34" charset="0"/>
                </a:rPr>
                <a:t>Schemas</a:t>
              </a:r>
            </a:p>
          </p:txBody>
        </p:sp>
      </p:grpSp>
      <p:grpSp>
        <p:nvGrpSpPr>
          <p:cNvPr id="6" name="Group 5"/>
          <p:cNvGrpSpPr/>
          <p:nvPr/>
        </p:nvGrpSpPr>
        <p:grpSpPr>
          <a:xfrm>
            <a:off x="3173301" y="3487774"/>
            <a:ext cx="1350037" cy="1036460"/>
            <a:chOff x="5641975" y="5983428"/>
            <a:chExt cx="2400300" cy="1842594"/>
          </a:xfrm>
        </p:grpSpPr>
        <p:sp>
          <p:nvSpPr>
            <p:cNvPr id="31" name="TextBox 40"/>
            <p:cNvSpPr txBox="1">
              <a:spLocks noChangeArrowheads="1"/>
            </p:cNvSpPr>
            <p:nvPr/>
          </p:nvSpPr>
          <p:spPr bwMode="gray">
            <a:xfrm>
              <a:off x="5715001" y="5983428"/>
              <a:ext cx="2274889" cy="859020"/>
            </a:xfrm>
            <a:prstGeom prst="rect">
              <a:avLst/>
            </a:prstGeom>
            <a:noFill/>
            <a:ln w="9525">
              <a:noFill/>
              <a:miter lim="800000"/>
              <a:headEnd/>
              <a:tailEnd/>
            </a:ln>
          </p:spPr>
          <p:txBody>
            <a:bodyPr lIns="82287" tIns="41143" rIns="82287" bIns="41143">
              <a:spAutoFit/>
            </a:bodyPr>
            <a:lstStyle/>
            <a:p>
              <a:r>
                <a:rPr lang="en-US" sz="1300" b="1" dirty="0">
                  <a:latin typeface="Calibri" pitchFamily="34" charset="0"/>
                </a:rPr>
                <a:t>Virtualization </a:t>
              </a:r>
              <a:br>
                <a:rPr lang="en-US" sz="1300" b="1" dirty="0">
                  <a:latin typeface="Calibri" pitchFamily="34" charset="0"/>
                </a:rPr>
              </a:br>
              <a:r>
                <a:rPr lang="en-US" sz="1300" b="1" dirty="0">
                  <a:latin typeface="Calibri" pitchFamily="34" charset="0"/>
                </a:rPr>
                <a:t>&amp; Cloud</a:t>
              </a:r>
            </a:p>
          </p:txBody>
        </p:sp>
        <p:sp>
          <p:nvSpPr>
            <p:cNvPr id="15" name="TextBox 41"/>
            <p:cNvSpPr txBox="1">
              <a:spLocks noChangeArrowheads="1"/>
            </p:cNvSpPr>
            <p:nvPr/>
          </p:nvSpPr>
          <p:spPr bwMode="gray">
            <a:xfrm>
              <a:off x="5641975" y="6742021"/>
              <a:ext cx="2400300" cy="1084001"/>
            </a:xfrm>
            <a:prstGeom prst="rect">
              <a:avLst/>
            </a:prstGeom>
            <a:noFill/>
            <a:ln w="9525">
              <a:noFill/>
              <a:miter lim="800000"/>
              <a:headEnd/>
              <a:tailEnd/>
            </a:ln>
          </p:spPr>
          <p:txBody>
            <a:bodyPr lIns="144879" tIns="72438" rIns="144879" bIns="72438">
              <a:spAutoFit/>
            </a:bodyPr>
            <a:lstStyle/>
            <a:p>
              <a:pPr marL="128565" indent="-128565">
                <a:lnSpc>
                  <a:spcPct val="90000"/>
                </a:lnSpc>
                <a:spcBef>
                  <a:spcPts val="14"/>
                </a:spcBef>
                <a:buSzPct val="80000"/>
                <a:buBlip>
                  <a:blip r:embed="rId4"/>
                </a:buBlip>
              </a:pPr>
              <a:r>
                <a:rPr lang="en-US" sz="1100">
                  <a:solidFill>
                    <a:srgbClr val="000000"/>
                  </a:solidFill>
                  <a:latin typeface="Calibri" pitchFamily="34" charset="0"/>
                </a:rPr>
                <a:t>Hypervisor</a:t>
              </a:r>
            </a:p>
            <a:p>
              <a:pPr marL="128565" indent="-128565">
                <a:lnSpc>
                  <a:spcPct val="90000"/>
                </a:lnSpc>
                <a:spcBef>
                  <a:spcPts val="14"/>
                </a:spcBef>
                <a:buSzPct val="80000"/>
                <a:buBlip>
                  <a:blip r:embed="rId4"/>
                </a:buBlip>
              </a:pPr>
              <a:r>
                <a:rPr lang="en-US" sz="1100">
                  <a:solidFill>
                    <a:srgbClr val="000000"/>
                  </a:solidFill>
                  <a:latin typeface="Calibri" pitchFamily="34" charset="0"/>
                </a:rPr>
                <a:t>Guest OS, Apps</a:t>
              </a:r>
            </a:p>
            <a:p>
              <a:pPr marL="128565" indent="-128565">
                <a:lnSpc>
                  <a:spcPct val="90000"/>
                </a:lnSpc>
                <a:spcBef>
                  <a:spcPts val="14"/>
                </a:spcBef>
                <a:buSzPct val="80000"/>
                <a:buBlip>
                  <a:blip r:embed="rId4"/>
                </a:buBlip>
              </a:pPr>
              <a:r>
                <a:rPr lang="en-US" sz="1100">
                  <a:solidFill>
                    <a:srgbClr val="000000"/>
                  </a:solidFill>
                  <a:latin typeface="Calibri" pitchFamily="34" charset="0"/>
                </a:rPr>
                <a:t>Cloud</a:t>
              </a:r>
            </a:p>
          </p:txBody>
        </p:sp>
      </p:grpSp>
      <p:grpSp>
        <p:nvGrpSpPr>
          <p:cNvPr id="5" name="Group 4"/>
          <p:cNvGrpSpPr/>
          <p:nvPr/>
        </p:nvGrpSpPr>
        <p:grpSpPr>
          <a:xfrm>
            <a:off x="1733976" y="3487780"/>
            <a:ext cx="1233962" cy="987901"/>
            <a:chOff x="3082925" y="5989407"/>
            <a:chExt cx="2193925" cy="1756269"/>
          </a:xfrm>
        </p:grpSpPr>
        <p:sp>
          <p:nvSpPr>
            <p:cNvPr id="26" name="TextBox 35"/>
            <p:cNvSpPr txBox="1">
              <a:spLocks noChangeArrowheads="1"/>
            </p:cNvSpPr>
            <p:nvPr/>
          </p:nvSpPr>
          <p:spPr bwMode="gray">
            <a:xfrm>
              <a:off x="3176915" y="5989407"/>
              <a:ext cx="2065336" cy="503367"/>
            </a:xfrm>
            <a:prstGeom prst="rect">
              <a:avLst/>
            </a:prstGeom>
            <a:noFill/>
            <a:ln w="9525">
              <a:noFill/>
              <a:miter lim="800000"/>
              <a:headEnd/>
              <a:tailEnd/>
            </a:ln>
          </p:spPr>
          <p:txBody>
            <a:bodyPr lIns="82287" tIns="41143" rIns="82287" bIns="41143">
              <a:spAutoFit/>
            </a:bodyPr>
            <a:lstStyle/>
            <a:p>
              <a:r>
                <a:rPr lang="en-US" sz="1300" b="1" dirty="0">
                  <a:latin typeface="Calibri" pitchFamily="34" charset="0"/>
                </a:rPr>
                <a:t>Linux/Unix</a:t>
              </a:r>
            </a:p>
          </p:txBody>
        </p:sp>
        <p:sp>
          <p:nvSpPr>
            <p:cNvPr id="16" name="TextBox 41"/>
            <p:cNvSpPr txBox="1">
              <a:spLocks noChangeArrowheads="1"/>
            </p:cNvSpPr>
            <p:nvPr/>
          </p:nvSpPr>
          <p:spPr bwMode="gray">
            <a:xfrm>
              <a:off x="3082925" y="6387638"/>
              <a:ext cx="2193925" cy="1358038"/>
            </a:xfrm>
            <a:prstGeom prst="rect">
              <a:avLst/>
            </a:prstGeom>
            <a:noFill/>
            <a:ln w="9525">
              <a:noFill/>
              <a:miter lim="800000"/>
              <a:headEnd/>
              <a:tailEnd/>
            </a:ln>
          </p:spPr>
          <p:txBody>
            <a:bodyPr lIns="144879" tIns="72438" rIns="144879" bIns="72438">
              <a:spAutoFit/>
            </a:bodyPr>
            <a:lstStyle/>
            <a:p>
              <a:pPr marL="130350" indent="-130350">
                <a:lnSpc>
                  <a:spcPct val="90000"/>
                </a:lnSpc>
                <a:spcBef>
                  <a:spcPts val="14"/>
                </a:spcBef>
                <a:buSzPct val="80000"/>
                <a:buBlip>
                  <a:blip r:embed="rId4"/>
                </a:buBlip>
              </a:pPr>
              <a:r>
                <a:rPr lang="en-US" sz="1100">
                  <a:solidFill>
                    <a:srgbClr val="000000"/>
                  </a:solidFill>
                  <a:latin typeface="Calibri" pitchFamily="34" charset="0"/>
                </a:rPr>
                <a:t>Configurations</a:t>
              </a:r>
            </a:p>
            <a:p>
              <a:pPr marL="130350" indent="-130350">
                <a:lnSpc>
                  <a:spcPct val="90000"/>
                </a:lnSpc>
                <a:spcBef>
                  <a:spcPts val="14"/>
                </a:spcBef>
                <a:buSzPct val="80000"/>
                <a:buBlip>
                  <a:blip r:embed="rId4"/>
                </a:buBlip>
              </a:pPr>
              <a:r>
                <a:rPr lang="en-US" sz="1100">
                  <a:solidFill>
                    <a:srgbClr val="000000"/>
                  </a:solidFill>
                  <a:latin typeface="Calibri" pitchFamily="34" charset="0"/>
                </a:rPr>
                <a:t>syslog</a:t>
              </a:r>
            </a:p>
            <a:p>
              <a:pPr marL="130350" indent="-130350">
                <a:lnSpc>
                  <a:spcPct val="90000"/>
                </a:lnSpc>
                <a:spcBef>
                  <a:spcPts val="14"/>
                </a:spcBef>
                <a:buSzPct val="80000"/>
                <a:buBlip>
                  <a:blip r:embed="rId4"/>
                </a:buBlip>
              </a:pPr>
              <a:r>
                <a:rPr lang="en-US" sz="1100">
                  <a:solidFill>
                    <a:srgbClr val="000000"/>
                  </a:solidFill>
                  <a:latin typeface="Calibri" pitchFamily="34" charset="0"/>
                </a:rPr>
                <a:t>File system</a:t>
              </a:r>
            </a:p>
            <a:p>
              <a:pPr marL="130350" indent="-130350">
                <a:lnSpc>
                  <a:spcPct val="90000"/>
                </a:lnSpc>
                <a:spcBef>
                  <a:spcPts val="14"/>
                </a:spcBef>
                <a:buSzPct val="80000"/>
                <a:buBlip>
                  <a:blip r:embed="rId4"/>
                </a:buBlip>
              </a:pPr>
              <a:r>
                <a:rPr lang="en-US" sz="1100">
                  <a:solidFill>
                    <a:srgbClr val="000000"/>
                  </a:solidFill>
                  <a:latin typeface="Calibri" pitchFamily="34" charset="0"/>
                </a:rPr>
                <a:t>ps, iostat, top</a:t>
              </a:r>
            </a:p>
          </p:txBody>
        </p:sp>
      </p:grpSp>
      <p:grpSp>
        <p:nvGrpSpPr>
          <p:cNvPr id="4" name="Group 3"/>
          <p:cNvGrpSpPr/>
          <p:nvPr/>
        </p:nvGrpSpPr>
        <p:grpSpPr>
          <a:xfrm>
            <a:off x="290199" y="3487780"/>
            <a:ext cx="1228605" cy="987901"/>
            <a:chOff x="515938" y="5989407"/>
            <a:chExt cx="2184400" cy="1756269"/>
          </a:xfrm>
        </p:grpSpPr>
        <p:sp>
          <p:nvSpPr>
            <p:cNvPr id="27" name="TextBox 36"/>
            <p:cNvSpPr txBox="1">
              <a:spLocks noChangeArrowheads="1"/>
            </p:cNvSpPr>
            <p:nvPr/>
          </p:nvSpPr>
          <p:spPr bwMode="gray">
            <a:xfrm>
              <a:off x="611951" y="5989407"/>
              <a:ext cx="1955800" cy="503367"/>
            </a:xfrm>
            <a:prstGeom prst="rect">
              <a:avLst/>
            </a:prstGeom>
            <a:noFill/>
            <a:ln w="9525">
              <a:noFill/>
              <a:miter lim="800000"/>
              <a:headEnd/>
              <a:tailEnd/>
            </a:ln>
          </p:spPr>
          <p:txBody>
            <a:bodyPr lIns="82287" tIns="41143" rIns="82287" bIns="41143">
              <a:spAutoFit/>
            </a:bodyPr>
            <a:lstStyle/>
            <a:p>
              <a:r>
                <a:rPr lang="en-US" sz="1300" b="1" dirty="0">
                  <a:latin typeface="Calibri" pitchFamily="34" charset="0"/>
                </a:rPr>
                <a:t>Windows</a:t>
              </a:r>
            </a:p>
          </p:txBody>
        </p:sp>
        <p:sp>
          <p:nvSpPr>
            <p:cNvPr id="17" name="TextBox 41"/>
            <p:cNvSpPr txBox="1">
              <a:spLocks noChangeArrowheads="1"/>
            </p:cNvSpPr>
            <p:nvPr/>
          </p:nvSpPr>
          <p:spPr bwMode="gray">
            <a:xfrm>
              <a:off x="515938" y="6387638"/>
              <a:ext cx="2184400" cy="1358038"/>
            </a:xfrm>
            <a:prstGeom prst="rect">
              <a:avLst/>
            </a:prstGeom>
            <a:noFill/>
            <a:ln w="9525">
              <a:noFill/>
              <a:miter lim="800000"/>
              <a:headEnd/>
              <a:tailEnd/>
            </a:ln>
          </p:spPr>
          <p:txBody>
            <a:bodyPr lIns="144879" tIns="72438" rIns="144879" bIns="72438">
              <a:spAutoFit/>
            </a:bodyPr>
            <a:lstStyle/>
            <a:p>
              <a:pPr marL="130350" indent="-130350">
                <a:lnSpc>
                  <a:spcPct val="90000"/>
                </a:lnSpc>
                <a:spcBef>
                  <a:spcPts val="14"/>
                </a:spcBef>
                <a:buSzPct val="80000"/>
                <a:buBlip>
                  <a:blip r:embed="rId4"/>
                </a:buBlip>
              </a:pPr>
              <a:r>
                <a:rPr lang="en-US" sz="1100" dirty="0">
                  <a:solidFill>
                    <a:srgbClr val="000000"/>
                  </a:solidFill>
                  <a:latin typeface="Calibri" pitchFamily="34" charset="0"/>
                </a:rPr>
                <a:t>Registry</a:t>
              </a:r>
            </a:p>
            <a:p>
              <a:pPr marL="130350" indent="-130350">
                <a:lnSpc>
                  <a:spcPct val="90000"/>
                </a:lnSpc>
                <a:spcBef>
                  <a:spcPts val="14"/>
                </a:spcBef>
                <a:buSzPct val="80000"/>
                <a:buBlip>
                  <a:blip r:embed="rId4"/>
                </a:buBlip>
              </a:pPr>
              <a:r>
                <a:rPr lang="en-US" sz="1100" dirty="0">
                  <a:solidFill>
                    <a:srgbClr val="000000"/>
                  </a:solidFill>
                  <a:latin typeface="Calibri" pitchFamily="34" charset="0"/>
                </a:rPr>
                <a:t>Event logs</a:t>
              </a:r>
            </a:p>
            <a:p>
              <a:pPr marL="130350" indent="-130350">
                <a:lnSpc>
                  <a:spcPct val="90000"/>
                </a:lnSpc>
                <a:spcBef>
                  <a:spcPts val="14"/>
                </a:spcBef>
                <a:buSzPct val="80000"/>
                <a:buBlip>
                  <a:blip r:embed="rId4"/>
                </a:buBlip>
              </a:pPr>
              <a:r>
                <a:rPr lang="en-US" sz="1100" dirty="0">
                  <a:solidFill>
                    <a:srgbClr val="000000"/>
                  </a:solidFill>
                  <a:latin typeface="Calibri" pitchFamily="34" charset="0"/>
                </a:rPr>
                <a:t>File system</a:t>
              </a:r>
            </a:p>
            <a:p>
              <a:pPr marL="130350" indent="-130350">
                <a:lnSpc>
                  <a:spcPct val="90000"/>
                </a:lnSpc>
                <a:spcBef>
                  <a:spcPts val="14"/>
                </a:spcBef>
                <a:buSzPct val="80000"/>
                <a:buBlip>
                  <a:blip r:embed="rId4"/>
                </a:buBlip>
              </a:pPr>
              <a:r>
                <a:rPr lang="en-US" sz="1100" dirty="0" err="1">
                  <a:solidFill>
                    <a:srgbClr val="000000"/>
                  </a:solidFill>
                  <a:latin typeface="Calibri" pitchFamily="34" charset="0"/>
                </a:rPr>
                <a:t>sysinternals</a:t>
              </a:r>
              <a:endParaRPr lang="en-US" sz="1100" dirty="0">
                <a:solidFill>
                  <a:srgbClr val="000000"/>
                </a:solidFill>
                <a:latin typeface="Calibri" pitchFamily="34" charset="0"/>
              </a:endParaRPr>
            </a:p>
          </p:txBody>
        </p:sp>
      </p:grpSp>
      <p:sp>
        <p:nvSpPr>
          <p:cNvPr id="18" name="TextBox 21"/>
          <p:cNvSpPr txBox="1">
            <a:spLocks noChangeArrowheads="1"/>
          </p:cNvSpPr>
          <p:nvPr/>
        </p:nvSpPr>
        <p:spPr bwMode="gray">
          <a:xfrm>
            <a:off x="2017020" y="2677784"/>
            <a:ext cx="818772" cy="216007"/>
          </a:xfrm>
          <a:prstGeom prst="rect">
            <a:avLst/>
          </a:prstGeom>
          <a:noFill/>
          <a:ln w="9525">
            <a:noFill/>
            <a:miter lim="800000"/>
            <a:headEnd/>
            <a:tailEnd/>
          </a:ln>
        </p:spPr>
        <p:txBody>
          <a:bodyPr lIns="46278" tIns="23139" rIns="46278" bIns="23139">
            <a:spAutoFit/>
          </a:bodyPr>
          <a:lstStyle/>
          <a:p>
            <a:pPr algn="ctr"/>
            <a:r>
              <a:rPr lang="en-US" sz="1100">
                <a:solidFill>
                  <a:srgbClr val="000000"/>
                </a:solidFill>
                <a:latin typeface="Calibri" pitchFamily="34" charset="0"/>
              </a:rPr>
              <a:t>Logfiles</a:t>
            </a:r>
          </a:p>
        </p:txBody>
      </p:sp>
      <p:sp>
        <p:nvSpPr>
          <p:cNvPr id="19" name="TextBox 22"/>
          <p:cNvSpPr txBox="1">
            <a:spLocks noChangeArrowheads="1"/>
          </p:cNvSpPr>
          <p:nvPr/>
        </p:nvSpPr>
        <p:spPr bwMode="gray">
          <a:xfrm>
            <a:off x="2627751" y="2677784"/>
            <a:ext cx="818772" cy="216007"/>
          </a:xfrm>
          <a:prstGeom prst="rect">
            <a:avLst/>
          </a:prstGeom>
          <a:noFill/>
          <a:ln w="9525">
            <a:noFill/>
            <a:miter lim="800000"/>
            <a:headEnd/>
            <a:tailEnd/>
          </a:ln>
        </p:spPr>
        <p:txBody>
          <a:bodyPr lIns="46278" tIns="23139" rIns="46278" bIns="23139">
            <a:spAutoFit/>
          </a:bodyPr>
          <a:lstStyle/>
          <a:p>
            <a:pPr algn="ctr"/>
            <a:r>
              <a:rPr lang="en-US" sz="1100">
                <a:solidFill>
                  <a:srgbClr val="000000"/>
                </a:solidFill>
                <a:latin typeface="Calibri" pitchFamily="34" charset="0"/>
              </a:rPr>
              <a:t>Configs</a:t>
            </a:r>
          </a:p>
        </p:txBody>
      </p:sp>
      <p:sp>
        <p:nvSpPr>
          <p:cNvPr id="20" name="TextBox 23"/>
          <p:cNvSpPr txBox="1">
            <a:spLocks noChangeArrowheads="1"/>
          </p:cNvSpPr>
          <p:nvPr/>
        </p:nvSpPr>
        <p:spPr bwMode="gray">
          <a:xfrm>
            <a:off x="3238482" y="2677784"/>
            <a:ext cx="818772" cy="216007"/>
          </a:xfrm>
          <a:prstGeom prst="rect">
            <a:avLst/>
          </a:prstGeom>
          <a:noFill/>
          <a:ln w="9525">
            <a:noFill/>
            <a:miter lim="800000"/>
            <a:headEnd/>
            <a:tailEnd/>
          </a:ln>
        </p:spPr>
        <p:txBody>
          <a:bodyPr lIns="46278" tIns="23139" rIns="46278" bIns="23139">
            <a:spAutoFit/>
          </a:bodyPr>
          <a:lstStyle/>
          <a:p>
            <a:pPr algn="ctr"/>
            <a:r>
              <a:rPr lang="en-US" sz="1100">
                <a:solidFill>
                  <a:srgbClr val="000000"/>
                </a:solidFill>
                <a:latin typeface="Calibri" pitchFamily="34" charset="0"/>
              </a:rPr>
              <a:t>Messages</a:t>
            </a:r>
          </a:p>
        </p:txBody>
      </p:sp>
      <p:sp>
        <p:nvSpPr>
          <p:cNvPr id="21" name="TextBox 24"/>
          <p:cNvSpPr txBox="1">
            <a:spLocks noChangeArrowheads="1"/>
          </p:cNvSpPr>
          <p:nvPr/>
        </p:nvSpPr>
        <p:spPr bwMode="gray">
          <a:xfrm>
            <a:off x="3849213" y="2677777"/>
            <a:ext cx="818772" cy="385284"/>
          </a:xfrm>
          <a:prstGeom prst="rect">
            <a:avLst/>
          </a:prstGeom>
          <a:noFill/>
          <a:ln w="9525">
            <a:noFill/>
            <a:miter lim="800000"/>
            <a:headEnd/>
            <a:tailEnd/>
          </a:ln>
        </p:spPr>
        <p:txBody>
          <a:bodyPr lIns="46278" tIns="23139" rIns="46278" bIns="23139">
            <a:spAutoFit/>
          </a:bodyPr>
          <a:lstStyle/>
          <a:p>
            <a:pPr algn="ctr"/>
            <a:r>
              <a:rPr lang="en-US" sz="1100">
                <a:solidFill>
                  <a:srgbClr val="000000"/>
                </a:solidFill>
                <a:latin typeface="Calibri" pitchFamily="34" charset="0"/>
              </a:rPr>
              <a:t>Traps </a:t>
            </a:r>
            <a:br>
              <a:rPr lang="en-US" sz="1100">
                <a:solidFill>
                  <a:srgbClr val="000000"/>
                </a:solidFill>
                <a:latin typeface="Calibri" pitchFamily="34" charset="0"/>
              </a:rPr>
            </a:br>
            <a:r>
              <a:rPr lang="en-US" sz="1100">
                <a:solidFill>
                  <a:srgbClr val="000000"/>
                </a:solidFill>
                <a:latin typeface="Calibri" pitchFamily="34" charset="0"/>
              </a:rPr>
              <a:t> Alerts</a:t>
            </a:r>
          </a:p>
        </p:txBody>
      </p:sp>
      <p:sp>
        <p:nvSpPr>
          <p:cNvPr id="22" name="TextBox 25"/>
          <p:cNvSpPr txBox="1">
            <a:spLocks noChangeArrowheads="1"/>
          </p:cNvSpPr>
          <p:nvPr/>
        </p:nvSpPr>
        <p:spPr bwMode="gray">
          <a:xfrm>
            <a:off x="4459944" y="2677784"/>
            <a:ext cx="818772" cy="216007"/>
          </a:xfrm>
          <a:prstGeom prst="rect">
            <a:avLst/>
          </a:prstGeom>
          <a:noFill/>
          <a:ln w="9525">
            <a:noFill/>
            <a:miter lim="800000"/>
            <a:headEnd/>
            <a:tailEnd/>
          </a:ln>
        </p:spPr>
        <p:txBody>
          <a:bodyPr lIns="46278" tIns="23139" rIns="46278" bIns="23139">
            <a:spAutoFit/>
          </a:bodyPr>
          <a:lstStyle/>
          <a:p>
            <a:pPr algn="ctr"/>
            <a:r>
              <a:rPr lang="en-US" sz="1100">
                <a:solidFill>
                  <a:srgbClr val="000000"/>
                </a:solidFill>
                <a:latin typeface="Calibri" pitchFamily="34" charset="0"/>
              </a:rPr>
              <a:t>Metrics</a:t>
            </a:r>
          </a:p>
        </p:txBody>
      </p:sp>
      <p:sp>
        <p:nvSpPr>
          <p:cNvPr id="23" name="TextBox 26"/>
          <p:cNvSpPr txBox="1">
            <a:spLocks noChangeArrowheads="1"/>
          </p:cNvSpPr>
          <p:nvPr/>
        </p:nvSpPr>
        <p:spPr bwMode="gray">
          <a:xfrm>
            <a:off x="5070675" y="2677784"/>
            <a:ext cx="818772" cy="216007"/>
          </a:xfrm>
          <a:prstGeom prst="rect">
            <a:avLst/>
          </a:prstGeom>
          <a:noFill/>
          <a:ln w="9525">
            <a:noFill/>
            <a:miter lim="800000"/>
            <a:headEnd/>
            <a:tailEnd/>
          </a:ln>
        </p:spPr>
        <p:txBody>
          <a:bodyPr lIns="46278" tIns="23139" rIns="46278" bIns="23139">
            <a:spAutoFit/>
          </a:bodyPr>
          <a:lstStyle/>
          <a:p>
            <a:pPr algn="ctr"/>
            <a:r>
              <a:rPr lang="en-US" sz="1100">
                <a:solidFill>
                  <a:srgbClr val="000000"/>
                </a:solidFill>
                <a:latin typeface="Calibri" pitchFamily="34" charset="0"/>
              </a:rPr>
              <a:t>Scripts</a:t>
            </a:r>
          </a:p>
        </p:txBody>
      </p:sp>
      <p:sp>
        <p:nvSpPr>
          <p:cNvPr id="24" name="TextBox 27"/>
          <p:cNvSpPr txBox="1">
            <a:spLocks noChangeArrowheads="1"/>
          </p:cNvSpPr>
          <p:nvPr/>
        </p:nvSpPr>
        <p:spPr bwMode="gray">
          <a:xfrm>
            <a:off x="6291256" y="2677784"/>
            <a:ext cx="819665" cy="216007"/>
          </a:xfrm>
          <a:prstGeom prst="rect">
            <a:avLst/>
          </a:prstGeom>
          <a:noFill/>
          <a:ln w="9525">
            <a:noFill/>
            <a:miter lim="800000"/>
            <a:headEnd/>
            <a:tailEnd/>
          </a:ln>
        </p:spPr>
        <p:txBody>
          <a:bodyPr lIns="46278" tIns="23139" rIns="46278" bIns="23139">
            <a:spAutoFit/>
          </a:bodyPr>
          <a:lstStyle/>
          <a:p>
            <a:pPr algn="ctr"/>
            <a:r>
              <a:rPr lang="en-US" sz="1100">
                <a:solidFill>
                  <a:srgbClr val="000000"/>
                </a:solidFill>
                <a:latin typeface="Calibri" pitchFamily="34" charset="0"/>
              </a:rPr>
              <a:t>Tickets</a:t>
            </a:r>
          </a:p>
        </p:txBody>
      </p:sp>
      <p:sp>
        <p:nvSpPr>
          <p:cNvPr id="25" name="TextBox 28"/>
          <p:cNvSpPr txBox="1">
            <a:spLocks noChangeArrowheads="1"/>
          </p:cNvSpPr>
          <p:nvPr/>
        </p:nvSpPr>
        <p:spPr bwMode="gray">
          <a:xfrm>
            <a:off x="5680525" y="2677784"/>
            <a:ext cx="819665" cy="216007"/>
          </a:xfrm>
          <a:prstGeom prst="rect">
            <a:avLst/>
          </a:prstGeom>
          <a:noFill/>
          <a:ln w="9525">
            <a:noFill/>
            <a:miter lim="800000"/>
            <a:headEnd/>
            <a:tailEnd/>
          </a:ln>
        </p:spPr>
        <p:txBody>
          <a:bodyPr lIns="46278" tIns="23139" rIns="46278" bIns="23139">
            <a:spAutoFit/>
          </a:bodyPr>
          <a:lstStyle/>
          <a:p>
            <a:pPr algn="ctr"/>
            <a:r>
              <a:rPr lang="en-US" sz="1100">
                <a:solidFill>
                  <a:srgbClr val="000000"/>
                </a:solidFill>
                <a:latin typeface="Calibri" pitchFamily="34" charset="0"/>
              </a:rPr>
              <a:t>Changes</a:t>
            </a:r>
          </a:p>
        </p:txBody>
      </p:sp>
      <p:cxnSp>
        <p:nvCxnSpPr>
          <p:cNvPr id="32" name="Straight Connector 31"/>
          <p:cNvCxnSpPr/>
          <p:nvPr/>
        </p:nvCxnSpPr>
        <p:spPr bwMode="gray">
          <a:xfrm flipV="1">
            <a:off x="1694701" y="2977814"/>
            <a:ext cx="564301" cy="288429"/>
          </a:xfrm>
          <a:prstGeom prst="line">
            <a:avLst/>
          </a:prstGeom>
          <a:solidFill>
            <a:srgbClr val="000000"/>
          </a:solidFill>
          <a:ln w="25400" cap="flat" cmpd="sng" algn="ctr">
            <a:solidFill>
              <a:schemeClr val="accent3"/>
            </a:solidFill>
            <a:prstDash val="solid"/>
            <a:round/>
            <a:headEnd type="none" w="med" len="med"/>
            <a:tailEnd type="none" w="med" len="med"/>
          </a:ln>
          <a:effectLst/>
        </p:spPr>
      </p:cxnSp>
      <p:cxnSp>
        <p:nvCxnSpPr>
          <p:cNvPr id="33" name="Straight Connector 32"/>
          <p:cNvCxnSpPr/>
          <p:nvPr/>
        </p:nvCxnSpPr>
        <p:spPr bwMode="gray">
          <a:xfrm rot="5400000" flipH="1" flipV="1">
            <a:off x="2833109" y="2990333"/>
            <a:ext cx="295573" cy="281257"/>
          </a:xfrm>
          <a:prstGeom prst="line">
            <a:avLst/>
          </a:prstGeom>
          <a:solidFill>
            <a:srgbClr val="000000"/>
          </a:solidFill>
          <a:ln w="25400" cap="flat" cmpd="sng" algn="ctr">
            <a:solidFill>
              <a:schemeClr val="accent3"/>
            </a:solidFill>
            <a:prstDash val="solid"/>
            <a:round/>
            <a:headEnd type="none" w="med" len="med"/>
            <a:tailEnd type="none" w="med" len="med"/>
          </a:ln>
          <a:effectLst/>
        </p:spPr>
      </p:cxnSp>
      <p:cxnSp>
        <p:nvCxnSpPr>
          <p:cNvPr id="34" name="Straight Connector 33"/>
          <p:cNvCxnSpPr/>
          <p:nvPr/>
        </p:nvCxnSpPr>
        <p:spPr bwMode="gray">
          <a:xfrm rot="5400000" flipH="1" flipV="1">
            <a:off x="3924213" y="3118908"/>
            <a:ext cx="248245" cy="92860"/>
          </a:xfrm>
          <a:prstGeom prst="line">
            <a:avLst/>
          </a:prstGeom>
          <a:solidFill>
            <a:srgbClr val="000000"/>
          </a:solidFill>
          <a:ln w="25400" cap="flat" cmpd="sng" algn="ctr">
            <a:solidFill>
              <a:schemeClr val="accent3"/>
            </a:solidFill>
            <a:prstDash val="solid"/>
            <a:round/>
            <a:headEnd type="none" w="med" len="med"/>
            <a:tailEnd type="none" w="med" len="med"/>
          </a:ln>
          <a:effectLst/>
        </p:spPr>
      </p:cxnSp>
      <p:cxnSp>
        <p:nvCxnSpPr>
          <p:cNvPr id="35" name="Straight Connector 34"/>
          <p:cNvCxnSpPr/>
          <p:nvPr/>
        </p:nvCxnSpPr>
        <p:spPr bwMode="gray">
          <a:xfrm rot="16200000" flipV="1">
            <a:off x="4859944" y="3120693"/>
            <a:ext cx="237530" cy="78574"/>
          </a:xfrm>
          <a:prstGeom prst="line">
            <a:avLst/>
          </a:prstGeom>
          <a:solidFill>
            <a:srgbClr val="000000"/>
          </a:solidFill>
          <a:ln w="25400" cap="flat" cmpd="sng" algn="ctr">
            <a:solidFill>
              <a:schemeClr val="accent3"/>
            </a:solidFill>
            <a:prstDash val="solid"/>
            <a:round/>
            <a:headEnd type="none" w="med" len="med"/>
            <a:tailEnd type="none" w="med" len="med"/>
          </a:ln>
          <a:effectLst/>
        </p:spPr>
      </p:cxnSp>
      <p:cxnSp>
        <p:nvCxnSpPr>
          <p:cNvPr id="36" name="Straight Connector 35"/>
          <p:cNvCxnSpPr/>
          <p:nvPr/>
        </p:nvCxnSpPr>
        <p:spPr bwMode="gray">
          <a:xfrm rot="16200000" flipV="1">
            <a:off x="5911761" y="2983192"/>
            <a:ext cx="283071" cy="283043"/>
          </a:xfrm>
          <a:prstGeom prst="line">
            <a:avLst/>
          </a:prstGeom>
          <a:solidFill>
            <a:srgbClr val="000000"/>
          </a:solidFill>
          <a:ln w="25400" cap="flat" cmpd="sng" algn="ctr">
            <a:solidFill>
              <a:schemeClr val="accent3"/>
            </a:solidFill>
            <a:prstDash val="solid"/>
            <a:round/>
            <a:headEnd type="none" w="med" len="med"/>
            <a:tailEnd type="none" w="med" len="med"/>
          </a:ln>
          <a:effectLst/>
        </p:spPr>
      </p:cxnSp>
      <p:cxnSp>
        <p:nvCxnSpPr>
          <p:cNvPr id="37" name="Straight Connector 36"/>
          <p:cNvCxnSpPr/>
          <p:nvPr/>
        </p:nvCxnSpPr>
        <p:spPr bwMode="gray">
          <a:xfrm rot="10800000">
            <a:off x="6867162" y="2977815"/>
            <a:ext cx="532157" cy="276820"/>
          </a:xfrm>
          <a:prstGeom prst="line">
            <a:avLst/>
          </a:prstGeom>
          <a:solidFill>
            <a:srgbClr val="000000"/>
          </a:solidFill>
          <a:ln w="25400" cap="flat" cmpd="sng" algn="ctr">
            <a:solidFill>
              <a:schemeClr val="accent3"/>
            </a:solidFill>
            <a:prstDash val="solid"/>
            <a:round/>
            <a:headEnd type="none" w="med" len="med"/>
            <a:tailEnd type="none" w="med" len="med"/>
          </a:ln>
          <a:effectLst/>
        </p:spPr>
      </p:cxnSp>
      <p:sp>
        <p:nvSpPr>
          <p:cNvPr id="40" name="TextBox 41"/>
          <p:cNvSpPr txBox="1">
            <a:spLocks noChangeArrowheads="1"/>
          </p:cNvSpPr>
          <p:nvPr/>
        </p:nvSpPr>
        <p:spPr bwMode="gray">
          <a:xfrm>
            <a:off x="290187" y="2037518"/>
            <a:ext cx="1639330" cy="545734"/>
          </a:xfrm>
          <a:prstGeom prst="rect">
            <a:avLst/>
          </a:prstGeom>
          <a:noFill/>
          <a:ln w="9525">
            <a:noFill/>
            <a:miter lim="800000"/>
            <a:headEnd/>
            <a:tailEnd/>
          </a:ln>
        </p:spPr>
        <p:txBody>
          <a:bodyPr lIns="81480" tIns="40739" rIns="81480" bIns="40739">
            <a:spAutoFit/>
          </a:bodyPr>
          <a:lstStyle/>
          <a:p>
            <a:pPr marL="130350" indent="-130350">
              <a:lnSpc>
                <a:spcPct val="90000"/>
              </a:lnSpc>
              <a:spcBef>
                <a:spcPts val="14"/>
              </a:spcBef>
              <a:buSzPct val="80000"/>
              <a:buBlip>
                <a:blip r:embed="rId4"/>
              </a:buBlip>
            </a:pPr>
            <a:r>
              <a:rPr lang="en-US" sz="1100" dirty="0">
                <a:solidFill>
                  <a:srgbClr val="000000"/>
                </a:solidFill>
                <a:latin typeface="Calibri" pitchFamily="34" charset="0"/>
              </a:rPr>
              <a:t>Click-stream data</a:t>
            </a:r>
          </a:p>
          <a:p>
            <a:pPr marL="130350" indent="-130350">
              <a:lnSpc>
                <a:spcPct val="90000"/>
              </a:lnSpc>
              <a:spcBef>
                <a:spcPts val="14"/>
              </a:spcBef>
              <a:buSzPct val="80000"/>
              <a:buBlip>
                <a:blip r:embed="rId4"/>
              </a:buBlip>
            </a:pPr>
            <a:r>
              <a:rPr lang="en-US" sz="1100" dirty="0">
                <a:solidFill>
                  <a:srgbClr val="000000"/>
                </a:solidFill>
                <a:latin typeface="Calibri" pitchFamily="34" charset="0"/>
              </a:rPr>
              <a:t>Shopping cart data</a:t>
            </a:r>
          </a:p>
          <a:p>
            <a:pPr marL="130350" indent="-130350">
              <a:lnSpc>
                <a:spcPct val="90000"/>
              </a:lnSpc>
              <a:spcBef>
                <a:spcPts val="14"/>
              </a:spcBef>
              <a:buSzPct val="80000"/>
              <a:buBlip>
                <a:blip r:embed="rId4"/>
              </a:buBlip>
            </a:pPr>
            <a:r>
              <a:rPr lang="en-US" sz="1100" dirty="0">
                <a:solidFill>
                  <a:srgbClr val="000000"/>
                </a:solidFill>
                <a:latin typeface="Calibri" pitchFamily="34" charset="0"/>
              </a:rPr>
              <a:t>Online transaction data</a:t>
            </a:r>
          </a:p>
        </p:txBody>
      </p:sp>
      <p:sp>
        <p:nvSpPr>
          <p:cNvPr id="43" name="TextBox 41"/>
          <p:cNvSpPr txBox="1">
            <a:spLocks noChangeArrowheads="1"/>
          </p:cNvSpPr>
          <p:nvPr/>
        </p:nvSpPr>
        <p:spPr bwMode="gray">
          <a:xfrm>
            <a:off x="7425667" y="2037524"/>
            <a:ext cx="1671474" cy="1006373"/>
          </a:xfrm>
          <a:prstGeom prst="rect">
            <a:avLst/>
          </a:prstGeom>
          <a:noFill/>
          <a:ln w="9525">
            <a:noFill/>
            <a:miter lim="800000"/>
            <a:headEnd/>
            <a:tailEnd/>
          </a:ln>
        </p:spPr>
        <p:txBody>
          <a:bodyPr lIns="81480" tIns="40739" rIns="81480" bIns="40739">
            <a:spAutoFit/>
          </a:bodyPr>
          <a:lstStyle/>
          <a:p>
            <a:pPr marL="130350" indent="-130350">
              <a:lnSpc>
                <a:spcPct val="90000"/>
              </a:lnSpc>
              <a:spcBef>
                <a:spcPts val="14"/>
              </a:spcBef>
              <a:buSzPct val="80000"/>
              <a:buBlip>
                <a:blip r:embed="rId4"/>
              </a:buBlip>
            </a:pPr>
            <a:r>
              <a:rPr lang="en-US" sz="1100" dirty="0">
                <a:solidFill>
                  <a:srgbClr val="000000"/>
                </a:solidFill>
                <a:latin typeface="Calibri" pitchFamily="34" charset="0"/>
              </a:rPr>
              <a:t>Manufacturing, logistics…</a:t>
            </a:r>
          </a:p>
          <a:p>
            <a:pPr marL="130350" indent="-130350">
              <a:lnSpc>
                <a:spcPct val="90000"/>
              </a:lnSpc>
              <a:spcBef>
                <a:spcPts val="14"/>
              </a:spcBef>
              <a:buSzPct val="80000"/>
              <a:buBlip>
                <a:blip r:embed="rId4"/>
              </a:buBlip>
            </a:pPr>
            <a:r>
              <a:rPr lang="en-US" sz="1100" dirty="0">
                <a:solidFill>
                  <a:srgbClr val="000000"/>
                </a:solidFill>
                <a:latin typeface="Calibri" pitchFamily="34" charset="0"/>
              </a:rPr>
              <a:t>CDRs &amp; IPDRs</a:t>
            </a:r>
          </a:p>
          <a:p>
            <a:pPr marL="130350" indent="-130350">
              <a:lnSpc>
                <a:spcPct val="90000"/>
              </a:lnSpc>
              <a:spcBef>
                <a:spcPts val="14"/>
              </a:spcBef>
              <a:buSzPct val="80000"/>
              <a:buBlip>
                <a:blip r:embed="rId4"/>
              </a:buBlip>
            </a:pPr>
            <a:r>
              <a:rPr lang="en-US" sz="1100" dirty="0">
                <a:solidFill>
                  <a:srgbClr val="000000"/>
                </a:solidFill>
                <a:latin typeface="Calibri" pitchFamily="34" charset="0"/>
              </a:rPr>
              <a:t>Power consumption</a:t>
            </a:r>
          </a:p>
          <a:p>
            <a:pPr marL="130350" indent="-130350">
              <a:lnSpc>
                <a:spcPct val="90000"/>
              </a:lnSpc>
              <a:spcBef>
                <a:spcPts val="14"/>
              </a:spcBef>
              <a:buSzPct val="80000"/>
              <a:buBlip>
                <a:blip r:embed="rId4"/>
              </a:buBlip>
            </a:pPr>
            <a:r>
              <a:rPr lang="en-US" sz="1100" dirty="0">
                <a:solidFill>
                  <a:srgbClr val="000000"/>
                </a:solidFill>
                <a:latin typeface="Calibri" pitchFamily="34" charset="0"/>
              </a:rPr>
              <a:t>RFID data</a:t>
            </a:r>
          </a:p>
          <a:p>
            <a:pPr marL="130350" indent="-130350">
              <a:lnSpc>
                <a:spcPct val="90000"/>
              </a:lnSpc>
              <a:spcBef>
                <a:spcPts val="14"/>
              </a:spcBef>
              <a:buSzPct val="80000"/>
              <a:buBlip>
                <a:blip r:embed="rId4"/>
              </a:buBlip>
            </a:pPr>
            <a:r>
              <a:rPr lang="en-US" sz="1100" dirty="0">
                <a:solidFill>
                  <a:srgbClr val="000000"/>
                </a:solidFill>
                <a:latin typeface="Calibri" pitchFamily="34" charset="0"/>
              </a:rPr>
              <a:t>GPS data</a:t>
            </a:r>
          </a:p>
        </p:txBody>
      </p:sp>
      <p:cxnSp>
        <p:nvCxnSpPr>
          <p:cNvPr id="44" name="Straight Connector 43"/>
          <p:cNvCxnSpPr/>
          <p:nvPr/>
        </p:nvCxnSpPr>
        <p:spPr bwMode="gray">
          <a:xfrm rot="10800000">
            <a:off x="1694689" y="1770520"/>
            <a:ext cx="1625044" cy="0"/>
          </a:xfrm>
          <a:prstGeom prst="line">
            <a:avLst/>
          </a:prstGeom>
          <a:solidFill>
            <a:srgbClr val="000000"/>
          </a:solidFill>
          <a:ln w="19050" cap="flat" cmpd="sng" algn="ctr">
            <a:solidFill>
              <a:schemeClr val="accent3"/>
            </a:solidFill>
            <a:prstDash val="solid"/>
            <a:round/>
            <a:headEnd type="none" w="med" len="med"/>
            <a:tailEnd type="none" w="med" len="med"/>
          </a:ln>
          <a:effectLst/>
        </p:spPr>
      </p:cxnSp>
      <p:cxnSp>
        <p:nvCxnSpPr>
          <p:cNvPr id="45" name="Straight Connector 44"/>
          <p:cNvCxnSpPr/>
          <p:nvPr/>
        </p:nvCxnSpPr>
        <p:spPr bwMode="gray">
          <a:xfrm rot="10800000">
            <a:off x="5715335" y="1770520"/>
            <a:ext cx="1730404" cy="0"/>
          </a:xfrm>
          <a:prstGeom prst="line">
            <a:avLst/>
          </a:prstGeom>
          <a:solidFill>
            <a:srgbClr val="000000"/>
          </a:solidFill>
          <a:ln w="19050" cap="flat" cmpd="sng" algn="ctr">
            <a:solidFill>
              <a:schemeClr val="accent3"/>
            </a:solidFill>
            <a:prstDash val="solid"/>
            <a:round/>
            <a:headEnd type="none" w="med" len="med"/>
            <a:tailEnd type="none" w="med" len="med"/>
          </a:ln>
          <a:effectLst/>
        </p:spPr>
      </p:cxnSp>
      <p:sp>
        <p:nvSpPr>
          <p:cNvPr id="47" name="Rectangle 26"/>
          <p:cNvSpPr>
            <a:spLocks noChangeArrowheads="1"/>
          </p:cNvSpPr>
          <p:nvPr/>
        </p:nvSpPr>
        <p:spPr bwMode="gray">
          <a:xfrm>
            <a:off x="3110551" y="1284482"/>
            <a:ext cx="2942010" cy="798452"/>
          </a:xfrm>
          <a:prstGeom prst="rect">
            <a:avLst/>
          </a:prstGeom>
          <a:gradFill flip="none" rotWithShape="1">
            <a:gsLst>
              <a:gs pos="31000">
                <a:srgbClr val="000000"/>
              </a:gs>
              <a:gs pos="100000">
                <a:srgbClr val="5F5F5F"/>
              </a:gs>
            </a:gsLst>
            <a:lin ang="13500000" scaled="1"/>
            <a:tileRect/>
          </a:gradFill>
          <a:ln w="25400" algn="ctr">
            <a:noFill/>
            <a:round/>
            <a:headEnd/>
            <a:tailEnd/>
          </a:ln>
        </p:spPr>
        <p:txBody>
          <a:bodyPr/>
          <a:lstStyle/>
          <a:p>
            <a:endParaRPr lang="en-US" sz="1100"/>
          </a:p>
        </p:txBody>
      </p:sp>
      <p:pic>
        <p:nvPicPr>
          <p:cNvPr id="52" name="Picture 51" descr="splunk_product_logo_wht.png"/>
          <p:cNvPicPr>
            <a:picLocks noChangeAspect="1"/>
          </p:cNvPicPr>
          <p:nvPr/>
        </p:nvPicPr>
        <p:blipFill>
          <a:blip r:embed="rId5" cstate="print"/>
          <a:stretch>
            <a:fillRect/>
          </a:stretch>
        </p:blipFill>
        <p:spPr>
          <a:xfrm>
            <a:off x="3803882" y="1448782"/>
            <a:ext cx="1537153" cy="514350"/>
          </a:xfrm>
          <a:prstGeom prst="rect">
            <a:avLst/>
          </a:prstGeom>
        </p:spPr>
      </p:pic>
      <p:sp>
        <p:nvSpPr>
          <p:cNvPr id="50" name="Title 1"/>
          <p:cNvSpPr>
            <a:spLocks noGrp="1"/>
          </p:cNvSpPr>
          <p:nvPr>
            <p:ph type="title"/>
          </p:nvPr>
        </p:nvSpPr>
        <p:spPr>
          <a:xfrm>
            <a:off x="0" y="10287"/>
            <a:ext cx="9144000" cy="857250"/>
          </a:xfrm>
        </p:spPr>
        <p:txBody>
          <a:bodyPr vert="horz" lIns="81633" tIns="40817" rIns="81633" bIns="40817" rtlCol="0" anchor="ctr">
            <a:normAutofit/>
          </a:bodyPr>
          <a:lstStyle/>
          <a:p>
            <a:r>
              <a:rPr lang="en-US" sz="3200" spc="-28" dirty="0"/>
              <a:t>Splunk Collects and </a:t>
            </a:r>
            <a:r>
              <a:rPr lang="en-US" sz="3200" spc="-28" dirty="0" smtClean="0"/>
              <a:t>Indexes </a:t>
            </a:r>
            <a:r>
              <a:rPr lang="en-US" sz="3200" spc="-28" dirty="0"/>
              <a:t>Machine Data</a:t>
            </a:r>
          </a:p>
        </p:txBody>
      </p:sp>
      <p:sp>
        <p:nvSpPr>
          <p:cNvPr id="51" name="Content Placeholder 4"/>
          <p:cNvSpPr txBox="1">
            <a:spLocks/>
          </p:cNvSpPr>
          <p:nvPr/>
        </p:nvSpPr>
        <p:spPr>
          <a:xfrm>
            <a:off x="0" y="703763"/>
            <a:ext cx="9144000" cy="479779"/>
          </a:xfrm>
          <a:prstGeom prst="rect">
            <a:avLst/>
          </a:prstGeom>
        </p:spPr>
        <p:txBody>
          <a:bodyPr/>
          <a:lstStyle>
            <a:lvl1pPr marL="255588" indent="-255588" algn="l" defTabSz="815975" rtl="0" eaLnBrk="1" fontAlgn="base" hangingPunct="1">
              <a:spcBef>
                <a:spcPts val="675"/>
              </a:spcBef>
              <a:spcAft>
                <a:spcPct val="0"/>
              </a:spcAft>
              <a:buSzPct val="80000"/>
              <a:buFont typeface="Arial" charset="0"/>
              <a:buChar char="•"/>
              <a:defRPr sz="2200" kern="1200">
                <a:solidFill>
                  <a:schemeClr val="tx1"/>
                </a:solidFill>
                <a:latin typeface="+mn-lt"/>
                <a:ea typeface="ＭＳ Ｐゴシック" charset="0"/>
                <a:cs typeface="ＭＳ Ｐゴシック" charset="0"/>
              </a:defRPr>
            </a:lvl1pPr>
            <a:lvl2pPr marL="542925" indent="-285750" algn="l" defTabSz="815975" rtl="0" eaLnBrk="1" fontAlgn="base" hangingPunct="1">
              <a:spcBef>
                <a:spcPct val="0"/>
              </a:spcBef>
              <a:spcAft>
                <a:spcPct val="0"/>
              </a:spcAft>
              <a:buFont typeface="Calibri" charset="0"/>
              <a:buChar char="–"/>
              <a:defRPr sz="1900" kern="1200">
                <a:solidFill>
                  <a:schemeClr val="tx1"/>
                </a:solidFill>
                <a:latin typeface="+mn-lt"/>
                <a:ea typeface="ＭＳ Ｐゴシック" charset="0"/>
                <a:cs typeface="+mn-cs"/>
              </a:defRPr>
            </a:lvl2pPr>
            <a:lvl3pPr marL="711200" indent="-158750" algn="l" defTabSz="815975" rtl="0" eaLnBrk="1" fontAlgn="base" hangingPunct="1">
              <a:spcBef>
                <a:spcPct val="0"/>
              </a:spcBef>
              <a:spcAft>
                <a:spcPct val="0"/>
              </a:spcAft>
              <a:buClr>
                <a:srgbClr val="7F7F7F"/>
              </a:buClr>
              <a:buSzPct val="100000"/>
              <a:buFont typeface="Wingdings 3" charset="0"/>
              <a:buChar char="ê"/>
              <a:defRPr kern="1200">
                <a:solidFill>
                  <a:schemeClr val="tx1"/>
                </a:solidFill>
                <a:latin typeface="+mn-lt"/>
                <a:ea typeface="ＭＳ Ｐゴシック" charset="0"/>
                <a:cs typeface="+mn-cs"/>
              </a:defRPr>
            </a:lvl3pPr>
            <a:lvl4pPr marL="925513" indent="-204788" algn="l" defTabSz="815975" rtl="0" eaLnBrk="1" fontAlgn="base" hangingPunct="1">
              <a:spcBef>
                <a:spcPct val="0"/>
              </a:spcBef>
              <a:spcAft>
                <a:spcPct val="0"/>
              </a:spcAft>
              <a:buFont typeface="Arial" charset="0"/>
              <a:buChar char="–"/>
              <a:defRPr sz="1600" kern="1200">
                <a:solidFill>
                  <a:schemeClr val="tx1"/>
                </a:solidFill>
                <a:latin typeface="+mn-lt"/>
                <a:ea typeface="ＭＳ Ｐゴシック" charset="0"/>
                <a:cs typeface="+mn-cs"/>
              </a:defRPr>
            </a:lvl4pPr>
            <a:lvl5pPr marL="714375" indent="-66675" algn="l" defTabSz="815975" rtl="0" eaLnBrk="1" fontAlgn="base" hangingPunct="1">
              <a:spcBef>
                <a:spcPct val="0"/>
              </a:spcBef>
              <a:spcAft>
                <a:spcPct val="0"/>
              </a:spcAft>
              <a:buClr>
                <a:srgbClr val="7F7F7F"/>
              </a:buClr>
              <a:buFont typeface="Wingdings 3" charset="0"/>
              <a:buChar char="ê"/>
              <a:defRPr sz="1600" kern="1200">
                <a:solidFill>
                  <a:schemeClr val="tx1"/>
                </a:solidFill>
                <a:latin typeface="+mn-lt"/>
                <a:ea typeface="ＭＳ Ｐゴシック" charset="0"/>
                <a:cs typeface="+mn-cs"/>
              </a:defRPr>
            </a:lvl5pPr>
            <a:lvl6pPr marL="2244919" indent="-204084" algn="l" defTabSz="816334"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085" indent="-204084" algn="l" defTabSz="816334"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253" indent="-204084" algn="l" defTabSz="816334"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420" indent="-204084" algn="l" defTabSz="816334"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buNone/>
            </a:pPr>
            <a:r>
              <a:rPr lang="en-US" dirty="0"/>
              <a:t>No upfront schema. No RDBMS. No custom connectors.</a:t>
            </a:r>
          </a:p>
        </p:txBody>
      </p:sp>
      <p:sp>
        <p:nvSpPr>
          <p:cNvPr id="53" name="Slide Number Placeholder 1"/>
          <p:cNvSpPr txBox="1">
            <a:spLocks/>
          </p:cNvSpPr>
          <p:nvPr/>
        </p:nvSpPr>
        <p:spPr bwMode="gray">
          <a:xfrm>
            <a:off x="4379913" y="4770440"/>
            <a:ext cx="385762" cy="257175"/>
          </a:xfrm>
          <a:prstGeom prst="rect">
            <a:avLst/>
          </a:prstGeom>
        </p:spPr>
        <p:txBody>
          <a:bodyPr vert="horz" lIns="81633" tIns="40817" rIns="81633" bIns="40817" rtlCol="0" anchor="ctr"/>
          <a:lstStyle>
            <a:defPPr>
              <a:defRPr lang="en-US"/>
            </a:defPPr>
            <a:lvl1pPr algn="ctr" defTabSz="816334" rtl="0" fontAlgn="auto">
              <a:spcBef>
                <a:spcPts val="0"/>
              </a:spcBef>
              <a:spcAft>
                <a:spcPts val="0"/>
              </a:spcAft>
              <a:defRPr sz="1100" kern="1200" smtClean="0">
                <a:solidFill>
                  <a:srgbClr val="C0C0C0"/>
                </a:solidFill>
                <a:latin typeface="+mn-lt"/>
                <a:ea typeface="+mn-ea"/>
                <a:cs typeface="+mn-cs"/>
              </a:defRPr>
            </a:lvl1pPr>
            <a:lvl2pPr marL="407988" indent="49213" algn="l" defTabSz="815975" rtl="0" fontAlgn="base">
              <a:spcBef>
                <a:spcPct val="0"/>
              </a:spcBef>
              <a:spcAft>
                <a:spcPct val="0"/>
              </a:spcAft>
              <a:defRPr sz="1600" kern="1200">
                <a:solidFill>
                  <a:schemeClr val="tx1"/>
                </a:solidFill>
                <a:latin typeface="Calibri" charset="0"/>
                <a:ea typeface="ＭＳ Ｐゴシック" charset="0"/>
                <a:cs typeface="ＭＳ Ｐゴシック" charset="0"/>
              </a:defRPr>
            </a:lvl2pPr>
            <a:lvl3pPr marL="815975" indent="98425" algn="l" defTabSz="815975" rtl="0" fontAlgn="base">
              <a:spcBef>
                <a:spcPct val="0"/>
              </a:spcBef>
              <a:spcAft>
                <a:spcPct val="0"/>
              </a:spcAft>
              <a:defRPr sz="1600" kern="1200">
                <a:solidFill>
                  <a:schemeClr val="tx1"/>
                </a:solidFill>
                <a:latin typeface="Calibri" charset="0"/>
                <a:ea typeface="ＭＳ Ｐゴシック" charset="0"/>
                <a:cs typeface="ＭＳ Ｐゴシック" charset="0"/>
              </a:defRPr>
            </a:lvl3pPr>
            <a:lvl4pPr marL="1223963" indent="147638" algn="l" defTabSz="815975" rtl="0" fontAlgn="base">
              <a:spcBef>
                <a:spcPct val="0"/>
              </a:spcBef>
              <a:spcAft>
                <a:spcPct val="0"/>
              </a:spcAft>
              <a:defRPr sz="1600" kern="1200">
                <a:solidFill>
                  <a:schemeClr val="tx1"/>
                </a:solidFill>
                <a:latin typeface="Calibri" charset="0"/>
                <a:ea typeface="ＭＳ Ｐゴシック" charset="0"/>
                <a:cs typeface="ＭＳ Ｐゴシック" charset="0"/>
              </a:defRPr>
            </a:lvl4pPr>
            <a:lvl5pPr marL="1631950" indent="196850" algn="l" defTabSz="815975" rtl="0" fontAlgn="base">
              <a:spcBef>
                <a:spcPct val="0"/>
              </a:spcBef>
              <a:spcAft>
                <a:spcPct val="0"/>
              </a:spcAft>
              <a:defRPr sz="16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16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16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16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1600" kern="1200">
                <a:solidFill>
                  <a:schemeClr val="tx1"/>
                </a:solidFill>
                <a:latin typeface="Calibri" charset="0"/>
                <a:ea typeface="ＭＳ Ｐゴシック" charset="0"/>
                <a:cs typeface="ＭＳ Ｐゴシック" charset="0"/>
              </a:defRPr>
            </a:lvl9pPr>
          </a:lstStyle>
          <a:p>
            <a:fld id="{E6707566-99EF-474A-8D0F-F855B60859E5}" type="slidenum">
              <a:rPr lang="en-US" smtClean="0"/>
              <a:pPr/>
              <a:t>14</a:t>
            </a:fld>
            <a:endParaRPr lang="en-US" dirty="0"/>
          </a:p>
        </p:txBody>
      </p:sp>
    </p:spTree>
    <p:extLst>
      <p:ext uri="{BB962C8B-B14F-4D97-AF65-F5344CB8AC3E}">
        <p14:creationId xmlns:p14="http://schemas.microsoft.com/office/powerpoint/2010/main" val="287478174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2235" y="3281441"/>
            <a:ext cx="3466548" cy="1200329"/>
          </a:xfrm>
          <a:prstGeom prst="rect">
            <a:avLst/>
          </a:prstGeom>
        </p:spPr>
        <p:txBody>
          <a:bodyPr wrap="square">
            <a:spAutoFit/>
          </a:bodyPr>
          <a:lstStyle/>
          <a:p>
            <a:pPr marL="174625" indent="-174625">
              <a:buClr>
                <a:schemeClr val="accent1"/>
              </a:buClr>
              <a:buFont typeface="Arial"/>
              <a:buChar char="•"/>
            </a:pPr>
            <a:r>
              <a:rPr lang="en-US" sz="1800" b="1" dirty="0" smtClean="0"/>
              <a:t>Refine transactions into readable logs</a:t>
            </a:r>
          </a:p>
          <a:p>
            <a:pPr marL="174625" indent="-174625">
              <a:buClr>
                <a:schemeClr val="accent1"/>
              </a:buClr>
              <a:buFont typeface="Arial"/>
              <a:buChar char="•"/>
            </a:pPr>
            <a:r>
              <a:rPr lang="en-US" sz="1800" b="1" dirty="0" smtClean="0"/>
              <a:t>10s TBs of multi event, multi-line transactions</a:t>
            </a:r>
            <a:endParaRPr lang="en-US" sz="1400" b="1" dirty="0"/>
          </a:p>
        </p:txBody>
      </p:sp>
      <p:sp>
        <p:nvSpPr>
          <p:cNvPr id="10" name="Title 1"/>
          <p:cNvSpPr txBox="1">
            <a:spLocks/>
          </p:cNvSpPr>
          <p:nvPr/>
        </p:nvSpPr>
        <p:spPr bwMode="gray">
          <a:xfrm>
            <a:off x="0" y="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81633" tIns="40817" rIns="81633" bIns="40817" numCol="1" anchor="ctr" anchorCtr="0" compatLnSpc="1">
            <a:prstTxWarp prst="textNoShape">
              <a:avLst/>
            </a:prstTxWarp>
            <a:normAutofit lnSpcReduction="10000"/>
          </a:bodyPr>
          <a:lstStyle>
            <a:lvl1pPr algn="ctr" defTabSz="815975" rtl="0" eaLnBrk="1" fontAlgn="base" hangingPunct="1">
              <a:spcBef>
                <a:spcPct val="0"/>
              </a:spcBef>
              <a:spcAft>
                <a:spcPct val="0"/>
              </a:spcAft>
              <a:defRPr sz="3700" kern="1200">
                <a:solidFill>
                  <a:srgbClr val="000000"/>
                </a:solidFill>
                <a:latin typeface="+mj-lt"/>
                <a:ea typeface="ＭＳ Ｐゴシック" charset="0"/>
                <a:cs typeface="ＭＳ Ｐゴシック" charset="0"/>
              </a:defRPr>
            </a:lvl1pPr>
            <a:lvl2pPr algn="ctr" defTabSz="815975" rtl="0" eaLnBrk="1" fontAlgn="base" hangingPunct="1">
              <a:spcBef>
                <a:spcPct val="0"/>
              </a:spcBef>
              <a:spcAft>
                <a:spcPct val="0"/>
              </a:spcAft>
              <a:defRPr sz="3700">
                <a:solidFill>
                  <a:srgbClr val="000000"/>
                </a:solidFill>
                <a:latin typeface="Calibri" charset="0"/>
                <a:ea typeface="ＭＳ Ｐゴシック" charset="0"/>
                <a:cs typeface="ＭＳ Ｐゴシック" charset="0"/>
              </a:defRPr>
            </a:lvl2pPr>
            <a:lvl3pPr algn="ctr" defTabSz="815975" rtl="0" eaLnBrk="1" fontAlgn="base" hangingPunct="1">
              <a:spcBef>
                <a:spcPct val="0"/>
              </a:spcBef>
              <a:spcAft>
                <a:spcPct val="0"/>
              </a:spcAft>
              <a:defRPr sz="3700">
                <a:solidFill>
                  <a:srgbClr val="000000"/>
                </a:solidFill>
                <a:latin typeface="Calibri" charset="0"/>
                <a:ea typeface="ＭＳ Ｐゴシック" charset="0"/>
                <a:cs typeface="ＭＳ Ｐゴシック" charset="0"/>
              </a:defRPr>
            </a:lvl3pPr>
            <a:lvl4pPr algn="ctr" defTabSz="815975" rtl="0" eaLnBrk="1" fontAlgn="base" hangingPunct="1">
              <a:spcBef>
                <a:spcPct val="0"/>
              </a:spcBef>
              <a:spcAft>
                <a:spcPct val="0"/>
              </a:spcAft>
              <a:defRPr sz="3700">
                <a:solidFill>
                  <a:srgbClr val="000000"/>
                </a:solidFill>
                <a:latin typeface="Calibri" charset="0"/>
                <a:ea typeface="ＭＳ Ｐゴシック" charset="0"/>
                <a:cs typeface="ＭＳ Ｐゴシック" charset="0"/>
              </a:defRPr>
            </a:lvl4pPr>
            <a:lvl5pPr algn="ctr" defTabSz="815975" rtl="0" eaLnBrk="1" fontAlgn="base" hangingPunct="1">
              <a:spcBef>
                <a:spcPct val="0"/>
              </a:spcBef>
              <a:spcAft>
                <a:spcPct val="0"/>
              </a:spcAft>
              <a:defRPr sz="3700">
                <a:solidFill>
                  <a:srgbClr val="000000"/>
                </a:solidFill>
                <a:latin typeface="Calibri" charset="0"/>
                <a:ea typeface="ＭＳ Ｐゴシック" charset="0"/>
                <a:cs typeface="ＭＳ Ｐゴシック" charset="0"/>
              </a:defRPr>
            </a:lvl5pPr>
            <a:lvl6pPr marL="457200" algn="ctr" defTabSz="815975" rtl="0" eaLnBrk="1" fontAlgn="base" hangingPunct="1">
              <a:spcBef>
                <a:spcPct val="0"/>
              </a:spcBef>
              <a:spcAft>
                <a:spcPct val="0"/>
              </a:spcAft>
              <a:defRPr sz="3700">
                <a:solidFill>
                  <a:srgbClr val="000000"/>
                </a:solidFill>
                <a:latin typeface="Calibri" charset="0"/>
                <a:ea typeface="ＭＳ Ｐゴシック" charset="0"/>
                <a:cs typeface="ＭＳ Ｐゴシック" charset="0"/>
              </a:defRPr>
            </a:lvl6pPr>
            <a:lvl7pPr marL="914400" algn="ctr" defTabSz="815975" rtl="0" eaLnBrk="1" fontAlgn="base" hangingPunct="1">
              <a:spcBef>
                <a:spcPct val="0"/>
              </a:spcBef>
              <a:spcAft>
                <a:spcPct val="0"/>
              </a:spcAft>
              <a:defRPr sz="3700">
                <a:solidFill>
                  <a:srgbClr val="000000"/>
                </a:solidFill>
                <a:latin typeface="Calibri" charset="0"/>
                <a:ea typeface="ＭＳ Ｐゴシック" charset="0"/>
                <a:cs typeface="ＭＳ Ｐゴシック" charset="0"/>
              </a:defRPr>
            </a:lvl7pPr>
            <a:lvl8pPr marL="1371600" algn="ctr" defTabSz="815975" rtl="0" eaLnBrk="1" fontAlgn="base" hangingPunct="1">
              <a:spcBef>
                <a:spcPct val="0"/>
              </a:spcBef>
              <a:spcAft>
                <a:spcPct val="0"/>
              </a:spcAft>
              <a:defRPr sz="3700">
                <a:solidFill>
                  <a:srgbClr val="000000"/>
                </a:solidFill>
                <a:latin typeface="Calibri" charset="0"/>
                <a:ea typeface="ＭＳ Ｐゴシック" charset="0"/>
                <a:cs typeface="ＭＳ Ｐゴシック" charset="0"/>
              </a:defRPr>
            </a:lvl8pPr>
            <a:lvl9pPr marL="1828800" algn="ctr" defTabSz="815975" rtl="0" eaLnBrk="1" fontAlgn="base" hangingPunct="1">
              <a:spcBef>
                <a:spcPct val="0"/>
              </a:spcBef>
              <a:spcAft>
                <a:spcPct val="0"/>
              </a:spcAft>
              <a:defRPr sz="3700">
                <a:solidFill>
                  <a:srgbClr val="000000"/>
                </a:solidFill>
                <a:latin typeface="Calibri" charset="0"/>
                <a:ea typeface="ＭＳ Ｐゴシック" charset="0"/>
                <a:cs typeface="ＭＳ Ｐゴシック" charset="0"/>
              </a:defRPr>
            </a:lvl9pPr>
          </a:lstStyle>
          <a:p>
            <a:r>
              <a:rPr lang="en-US" dirty="0" smtClean="0"/>
              <a:t>Universal Database Use Case</a:t>
            </a:r>
            <a:endParaRPr lang="en-US" dirty="0"/>
          </a:p>
        </p:txBody>
      </p:sp>
      <p:pic>
        <p:nvPicPr>
          <p:cNvPr id="12" name="Picture 11" descr="Screen Shot 2012-10-17 at 5.43.2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847" y="1622179"/>
            <a:ext cx="3486701" cy="1518173"/>
          </a:xfrm>
          <a:prstGeom prst="rect">
            <a:avLst/>
          </a:prstGeom>
        </p:spPr>
      </p:pic>
      <p:sp>
        <p:nvSpPr>
          <p:cNvPr id="13" name="Right Arrow 12"/>
          <p:cNvSpPr/>
          <p:nvPr/>
        </p:nvSpPr>
        <p:spPr>
          <a:xfrm>
            <a:off x="4122523" y="1945126"/>
            <a:ext cx="1443390" cy="933450"/>
          </a:xfrm>
          <a:prstGeom prst="rightArrow">
            <a:avLst>
              <a:gd name="adj1" fmla="val 59465"/>
              <a:gd name="adj2" fmla="val 51183"/>
            </a:avLst>
          </a:prstGeom>
          <a:solidFill>
            <a:schemeClr val="accent3"/>
          </a:solidFill>
          <a:ln w="12700" cmpd="sng">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extBox 14"/>
          <p:cNvSpPr txBox="1"/>
          <p:nvPr/>
        </p:nvSpPr>
        <p:spPr>
          <a:xfrm>
            <a:off x="4282653" y="2240819"/>
            <a:ext cx="975790" cy="298149"/>
          </a:xfrm>
          <a:prstGeom prst="rect">
            <a:avLst/>
          </a:prstGeom>
        </p:spPr>
        <p:txBody>
          <a:bodyPr wrap="none" lIns="51426" tIns="25713" rIns="51426" bIns="25713" rtlCol="0">
            <a:spAutoFit/>
          </a:bodyPr>
          <a:lstStyle/>
          <a:p>
            <a:r>
              <a:rPr lang="en-US" dirty="0" smtClean="0"/>
              <a:t>Forwarder</a:t>
            </a:r>
          </a:p>
        </p:txBody>
      </p:sp>
      <p:sp>
        <p:nvSpPr>
          <p:cNvPr id="19" name="Rectangle 26"/>
          <p:cNvSpPr>
            <a:spLocks noChangeArrowheads="1"/>
          </p:cNvSpPr>
          <p:nvPr/>
        </p:nvSpPr>
        <p:spPr bwMode="gray">
          <a:xfrm>
            <a:off x="5672639" y="1840660"/>
            <a:ext cx="3021882" cy="1048730"/>
          </a:xfrm>
          <a:prstGeom prst="rect">
            <a:avLst/>
          </a:prstGeom>
          <a:gradFill flip="none" rotWithShape="1">
            <a:gsLst>
              <a:gs pos="31000">
                <a:srgbClr val="000000"/>
              </a:gs>
              <a:gs pos="100000">
                <a:srgbClr val="5F5F5F"/>
              </a:gs>
            </a:gsLst>
            <a:lin ang="13500000" scaled="1"/>
            <a:tileRect/>
          </a:gradFill>
          <a:ln w="25400" algn="ctr">
            <a:noFill/>
            <a:round/>
            <a:headEnd/>
            <a:tailEnd/>
          </a:ln>
        </p:spPr>
        <p:txBody>
          <a:bodyPr/>
          <a:lstStyle/>
          <a:p>
            <a:endParaRPr lang="en-US" sz="1100"/>
          </a:p>
        </p:txBody>
      </p:sp>
      <p:pic>
        <p:nvPicPr>
          <p:cNvPr id="20" name="Picture 19" descr="splunk_product_logo_wht.png"/>
          <p:cNvPicPr>
            <a:picLocks noChangeAspect="1"/>
          </p:cNvPicPr>
          <p:nvPr/>
        </p:nvPicPr>
        <p:blipFill>
          <a:blip r:embed="rId4" cstate="print"/>
          <a:stretch>
            <a:fillRect/>
          </a:stretch>
        </p:blipFill>
        <p:spPr>
          <a:xfrm>
            <a:off x="6123013" y="2016003"/>
            <a:ext cx="2187694" cy="732029"/>
          </a:xfrm>
          <a:prstGeom prst="rect">
            <a:avLst/>
          </a:prstGeom>
        </p:spPr>
      </p:pic>
      <p:pic>
        <p:nvPicPr>
          <p:cNvPr id="22" name="Picture 21" descr="splunk_bug.png"/>
          <p:cNvPicPr>
            <a:picLocks noChangeAspect="1"/>
          </p:cNvPicPr>
          <p:nvPr/>
        </p:nvPicPr>
        <p:blipFill>
          <a:blip r:embed="rId5"/>
          <a:stretch>
            <a:fillRect/>
          </a:stretch>
        </p:blipFill>
        <p:spPr>
          <a:xfrm>
            <a:off x="3557798" y="2544007"/>
            <a:ext cx="264351" cy="252055"/>
          </a:xfrm>
          <a:prstGeom prst="rect">
            <a:avLst/>
          </a:prstGeom>
        </p:spPr>
      </p:pic>
      <p:pic>
        <p:nvPicPr>
          <p:cNvPr id="23" name="Picture 22" descr="splunk_bug.png"/>
          <p:cNvPicPr>
            <a:picLocks noChangeAspect="1"/>
          </p:cNvPicPr>
          <p:nvPr/>
        </p:nvPicPr>
        <p:blipFill>
          <a:blip r:embed="rId5"/>
          <a:stretch>
            <a:fillRect/>
          </a:stretch>
        </p:blipFill>
        <p:spPr>
          <a:xfrm>
            <a:off x="1899068" y="2544007"/>
            <a:ext cx="264351" cy="252055"/>
          </a:xfrm>
          <a:prstGeom prst="rect">
            <a:avLst/>
          </a:prstGeom>
        </p:spPr>
      </p:pic>
      <p:sp>
        <p:nvSpPr>
          <p:cNvPr id="2" name="Rectangle 1"/>
          <p:cNvSpPr/>
          <p:nvPr/>
        </p:nvSpPr>
        <p:spPr>
          <a:xfrm>
            <a:off x="5611111" y="1018043"/>
            <a:ext cx="3072399" cy="646331"/>
          </a:xfrm>
          <a:prstGeom prst="rect">
            <a:avLst/>
          </a:prstGeom>
        </p:spPr>
        <p:txBody>
          <a:bodyPr wrap="square">
            <a:spAutoFit/>
          </a:bodyPr>
          <a:lstStyle/>
          <a:p>
            <a:pPr algn="ctr"/>
            <a:r>
              <a:rPr lang="en-US" sz="1800" b="1" dirty="0"/>
              <a:t>Splunk </a:t>
            </a:r>
            <a:r>
              <a:rPr lang="en-US" sz="1800" b="1" dirty="0" smtClean="0"/>
              <a:t>visualize </a:t>
            </a:r>
            <a:r>
              <a:rPr lang="en-US" sz="1800" b="1" dirty="0"/>
              <a:t>and </a:t>
            </a:r>
            <a:r>
              <a:rPr lang="en-US" sz="1800" b="1" dirty="0" smtClean="0"/>
              <a:t>report </a:t>
            </a:r>
            <a:r>
              <a:rPr lang="en-US" sz="1800" b="1" dirty="0"/>
              <a:t>on Hadoop </a:t>
            </a:r>
            <a:r>
              <a:rPr lang="en-US" sz="1800" b="1" dirty="0" smtClean="0"/>
              <a:t>data</a:t>
            </a:r>
            <a:endParaRPr lang="en-US" sz="1800" b="1" dirty="0"/>
          </a:p>
        </p:txBody>
      </p:sp>
      <p:sp>
        <p:nvSpPr>
          <p:cNvPr id="24" name="Rectangle 23"/>
          <p:cNvSpPr/>
          <p:nvPr/>
        </p:nvSpPr>
        <p:spPr>
          <a:xfrm>
            <a:off x="512865" y="1165006"/>
            <a:ext cx="897038" cy="473445"/>
          </a:xfrm>
          <a:prstGeom prst="rect">
            <a:avLst/>
          </a:prstGeom>
          <a:gradFill flip="none" rotWithShape="1">
            <a:gsLst>
              <a:gs pos="100000">
                <a:srgbClr val="BB0202"/>
              </a:gs>
              <a:gs pos="0">
                <a:srgbClr val="FF0000"/>
              </a:gs>
            </a:gsLst>
            <a:path path="circle">
              <a:fillToRect l="50000" t="50000" r="50000" b="50000"/>
            </a:path>
            <a:tileRect/>
          </a:gradFill>
          <a:ln w="12700" cmpd="sng">
            <a:solidFill>
              <a:schemeClr val="tx1">
                <a:lumMod val="50000"/>
                <a:lumOff val="50000"/>
              </a:schemeClr>
            </a:solid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800" b="1" dirty="0" smtClean="0">
                <a:solidFill>
                  <a:schemeClr val="bg1"/>
                </a:solidFill>
              </a:rPr>
              <a:t>UDB</a:t>
            </a:r>
            <a:endParaRPr lang="en-US" sz="1800" dirty="0">
              <a:solidFill>
                <a:schemeClr val="bg1"/>
              </a:solidFill>
            </a:endParaRPr>
          </a:p>
        </p:txBody>
      </p:sp>
      <p:sp>
        <p:nvSpPr>
          <p:cNvPr id="14" name="Slide Number Placeholder 1"/>
          <p:cNvSpPr>
            <a:spLocks noGrp="1"/>
          </p:cNvSpPr>
          <p:nvPr>
            <p:ph type="sldNum" sz="quarter" idx="4294967295"/>
          </p:nvPr>
        </p:nvSpPr>
        <p:spPr>
          <a:xfrm>
            <a:off x="4379913" y="4770440"/>
            <a:ext cx="385762" cy="257175"/>
          </a:xfrm>
          <a:prstGeom prst="rect">
            <a:avLst/>
          </a:prstGeom>
        </p:spPr>
        <p:txBody>
          <a:bodyPr vert="horz" lIns="81633" tIns="40817" rIns="81633" bIns="40817" rtlCol="0" anchor="ctr"/>
          <a:lstStyle/>
          <a:p>
            <a:pPr algn="ctr" defTabSz="816334" fontAlgn="auto">
              <a:spcBef>
                <a:spcPts val="0"/>
              </a:spcBef>
              <a:spcAft>
                <a:spcPts val="0"/>
              </a:spcAft>
            </a:pPr>
            <a:fld id="{E6707566-99EF-474A-8D0F-F855B60859E5}" type="slidenum">
              <a:rPr lang="en-US" sz="1100">
                <a:solidFill>
                  <a:srgbClr val="C0C0C0"/>
                </a:solidFill>
                <a:latin typeface="+mn-lt"/>
                <a:ea typeface="+mn-ea"/>
                <a:cs typeface="+mn-cs"/>
              </a:rPr>
              <a:pPr algn="ctr" defTabSz="816334" fontAlgn="auto">
                <a:spcBef>
                  <a:spcPts val="0"/>
                </a:spcBef>
                <a:spcAft>
                  <a:spcPts val="0"/>
                </a:spcAft>
              </a:pPr>
              <a:t>15</a:t>
            </a:fld>
            <a:endParaRPr lang="en-US" sz="1100" dirty="0">
              <a:solidFill>
                <a:srgbClr val="C0C0C0"/>
              </a:solidFill>
              <a:latin typeface="+mn-lt"/>
              <a:ea typeface="+mn-ea"/>
              <a:cs typeface="+mn-cs"/>
            </a:endParaRPr>
          </a:p>
        </p:txBody>
      </p:sp>
    </p:spTree>
    <p:extLst>
      <p:ext uri="{BB962C8B-B14F-4D97-AF65-F5344CB8AC3E}">
        <p14:creationId xmlns:p14="http://schemas.microsoft.com/office/powerpoint/2010/main" val="9315473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Splunk</a:t>
            </a:r>
          </a:p>
        </p:txBody>
      </p:sp>
      <p:sp>
        <p:nvSpPr>
          <p:cNvPr id="3" name="Content Placeholder 2"/>
          <p:cNvSpPr>
            <a:spLocks noGrp="1"/>
          </p:cNvSpPr>
          <p:nvPr>
            <p:ph sz="quarter" idx="14"/>
          </p:nvPr>
        </p:nvSpPr>
        <p:spPr>
          <a:xfrm>
            <a:off x="288839" y="891855"/>
            <a:ext cx="8555969" cy="1338931"/>
          </a:xfrm>
        </p:spPr>
        <p:txBody>
          <a:bodyPr/>
          <a:lstStyle/>
          <a:p>
            <a:pPr marL="285750" indent="-285750">
              <a:buClr>
                <a:schemeClr val="accent1"/>
              </a:buClr>
              <a:buFontTx/>
              <a:buChar char="•"/>
            </a:pPr>
            <a:r>
              <a:rPr lang="en-US" sz="2400" dirty="0"/>
              <a:t>100G of data - monitoring and responding to errors </a:t>
            </a:r>
            <a:r>
              <a:rPr lang="en-US" sz="2400" dirty="0" smtClean="0"/>
              <a:t>cumbersome </a:t>
            </a:r>
            <a:r>
              <a:rPr lang="en-US" sz="2400" dirty="0"/>
              <a:t>and prone to false positives</a:t>
            </a:r>
          </a:p>
          <a:p>
            <a:pPr marL="285750" indent="-285750">
              <a:buClr>
                <a:schemeClr val="accent1"/>
              </a:buClr>
              <a:buFontTx/>
              <a:buChar char="•"/>
            </a:pPr>
            <a:r>
              <a:rPr lang="en-US" sz="2400" dirty="0"/>
              <a:t>KPI </a:t>
            </a:r>
            <a:r>
              <a:rPr lang="en-US" sz="2400" dirty="0" smtClean="0"/>
              <a:t>extraction </a:t>
            </a:r>
            <a:r>
              <a:rPr lang="en-US" sz="2400" dirty="0"/>
              <a:t>near </a:t>
            </a:r>
            <a:r>
              <a:rPr lang="en-US" sz="2400" dirty="0" smtClean="0"/>
              <a:t>impossible</a:t>
            </a:r>
            <a:endParaRPr lang="en-US" sz="2400" dirty="0"/>
          </a:p>
        </p:txBody>
      </p:sp>
      <p:sp>
        <p:nvSpPr>
          <p:cNvPr id="4" name="Slide Number Placeholder 3"/>
          <p:cNvSpPr>
            <a:spLocks noGrp="1"/>
          </p:cNvSpPr>
          <p:nvPr>
            <p:ph type="sldNum" sz="quarter" idx="15"/>
          </p:nvPr>
        </p:nvSpPr>
        <p:spPr/>
        <p:txBody>
          <a:bodyPr/>
          <a:lstStyle/>
          <a:p>
            <a:pPr>
              <a:defRPr/>
            </a:pPr>
            <a:fld id="{EC3E9CF1-D74C-C84C-BFDE-2F04DF0BE563}" type="slidenum">
              <a:rPr lang="en-US" smtClean="0"/>
              <a:pPr>
                <a:defRPr/>
              </a:pPr>
              <a:t>16</a:t>
            </a:fld>
            <a:endParaRPr lang="en-US" dirty="0"/>
          </a:p>
        </p:txBody>
      </p:sp>
      <p:pic>
        <p:nvPicPr>
          <p:cNvPr id="5" name="Picture 4"/>
          <p:cNvPicPr>
            <a:picLocks noChangeAspect="1"/>
          </p:cNvPicPr>
          <p:nvPr/>
        </p:nvPicPr>
        <p:blipFill>
          <a:blip r:embed="rId2"/>
          <a:stretch>
            <a:fillRect/>
          </a:stretch>
        </p:blipFill>
        <p:spPr>
          <a:xfrm>
            <a:off x="1244600" y="2368252"/>
            <a:ext cx="6870700" cy="2335106"/>
          </a:xfrm>
          <a:prstGeom prst="rect">
            <a:avLst/>
          </a:prstGeom>
        </p:spPr>
      </p:pic>
    </p:spTree>
    <p:extLst>
      <p:ext uri="{BB962C8B-B14F-4D97-AF65-F5344CB8AC3E}">
        <p14:creationId xmlns:p14="http://schemas.microsoft.com/office/powerpoint/2010/main" val="278685348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UDB After </a:t>
            </a:r>
            <a:r>
              <a:rPr lang="en-US" dirty="0" smtClean="0"/>
              <a:t>Splunk</a:t>
            </a:r>
            <a:endParaRPr lang="en-US" dirty="0"/>
          </a:p>
        </p:txBody>
      </p:sp>
      <p:sp>
        <p:nvSpPr>
          <p:cNvPr id="2" name="Slide Number Placeholder 1"/>
          <p:cNvSpPr>
            <a:spLocks noGrp="1"/>
          </p:cNvSpPr>
          <p:nvPr>
            <p:ph type="sldNum" sz="quarter" idx="15"/>
          </p:nvPr>
        </p:nvSpPr>
        <p:spPr/>
        <p:txBody>
          <a:bodyPr/>
          <a:lstStyle/>
          <a:p>
            <a:pPr>
              <a:defRPr/>
            </a:pPr>
            <a:fld id="{E6707566-99EF-474A-8D0F-F855B60859E5}" type="slidenum">
              <a:rPr lang="en-US" smtClean="0"/>
              <a:pPr>
                <a:defRPr/>
              </a:pPr>
              <a:t>17</a:t>
            </a:fld>
            <a:endParaRPr lang="en-US" dirty="0"/>
          </a:p>
        </p:txBody>
      </p:sp>
      <p:pic>
        <p:nvPicPr>
          <p:cNvPr id="3" name="Picture 2" descr="UDB Dashboard - udb - Splunk 4.3.1.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492500" y="2031051"/>
            <a:ext cx="5422900" cy="2588428"/>
          </a:xfrm>
          <a:prstGeom prst="roundRect">
            <a:avLst>
              <a:gd name="adj" fmla="val 3916"/>
            </a:avLst>
          </a:prstGeom>
          <a:ln w="76200"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pic>
      <p:sp>
        <p:nvSpPr>
          <p:cNvPr id="4" name="Rectangle 3"/>
          <p:cNvSpPr/>
          <p:nvPr/>
        </p:nvSpPr>
        <p:spPr>
          <a:xfrm>
            <a:off x="4881779" y="1031998"/>
            <a:ext cx="3238499" cy="830997"/>
          </a:xfrm>
          <a:prstGeom prst="rect">
            <a:avLst/>
          </a:prstGeom>
        </p:spPr>
        <p:txBody>
          <a:bodyPr wrap="square">
            <a:spAutoFit/>
          </a:bodyPr>
          <a:lstStyle/>
          <a:p>
            <a:pPr algn="ctr"/>
            <a:r>
              <a:rPr lang="en-US" sz="2400" b="1" dirty="0" smtClean="0">
                <a:solidFill>
                  <a:srgbClr val="005F86"/>
                </a:solidFill>
              </a:rPr>
              <a:t>“Universal Database” </a:t>
            </a:r>
          </a:p>
          <a:p>
            <a:pPr algn="ctr"/>
            <a:r>
              <a:rPr lang="en-US" sz="2400" b="1" dirty="0" smtClean="0">
                <a:solidFill>
                  <a:srgbClr val="005F86"/>
                </a:solidFill>
              </a:rPr>
              <a:t>Video back office</a:t>
            </a:r>
            <a:endParaRPr lang="en-US" sz="2400" b="1" dirty="0">
              <a:solidFill>
                <a:srgbClr val="005F86"/>
              </a:solidFill>
            </a:endParaRPr>
          </a:p>
        </p:txBody>
      </p:sp>
      <p:sp>
        <p:nvSpPr>
          <p:cNvPr id="9" name="Content Placeholder 2"/>
          <p:cNvSpPr>
            <a:spLocks noGrp="1"/>
          </p:cNvSpPr>
          <p:nvPr>
            <p:ph sz="quarter" idx="14"/>
          </p:nvPr>
        </p:nvSpPr>
        <p:spPr>
          <a:xfrm>
            <a:off x="288839" y="980199"/>
            <a:ext cx="3940813" cy="3557179"/>
          </a:xfrm>
        </p:spPr>
        <p:txBody>
          <a:bodyPr/>
          <a:lstStyle/>
          <a:p>
            <a:r>
              <a:rPr lang="en-US" dirty="0" smtClean="0"/>
              <a:t>Pipe </a:t>
            </a:r>
            <a:r>
              <a:rPr lang="en-US" dirty="0"/>
              <a:t>the access logs into Splunk</a:t>
            </a:r>
          </a:p>
          <a:p>
            <a:r>
              <a:rPr lang="en-US" dirty="0"/>
              <a:t>Find the errors</a:t>
            </a:r>
          </a:p>
          <a:p>
            <a:r>
              <a:rPr lang="en-US" dirty="0"/>
              <a:t>Build the alarms</a:t>
            </a:r>
          </a:p>
          <a:p>
            <a:r>
              <a:rPr lang="en-US" dirty="0"/>
              <a:t>Define the KPI</a:t>
            </a:r>
          </a:p>
          <a:p>
            <a:r>
              <a:rPr lang="en-US" dirty="0"/>
              <a:t>Build the </a:t>
            </a:r>
            <a:r>
              <a:rPr lang="en-US" dirty="0" smtClean="0"/>
              <a:t>dashboards!</a:t>
            </a:r>
          </a:p>
        </p:txBody>
      </p:sp>
    </p:spTree>
    <p:extLst>
      <p:ext uri="{BB962C8B-B14F-4D97-AF65-F5344CB8AC3E}">
        <p14:creationId xmlns:p14="http://schemas.microsoft.com/office/powerpoint/2010/main" val="191794262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3822542"/>
            <a:ext cx="9144000" cy="742242"/>
          </a:xfrm>
          <a:prstGeom prst="rect">
            <a:avLst/>
          </a:prstGeom>
          <a:solidFill>
            <a:srgbClr val="8FB568"/>
          </a:solidFill>
          <a:ln>
            <a:noFill/>
          </a:ln>
          <a:effectLst>
            <a:outerShdw blurRad="24765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51426" tIns="25713" rIns="51426" bIns="25713" rtlCol="0" anchor="ctr"/>
          <a:lstStyle/>
          <a:p>
            <a:pPr algn="ctr" defTabSz="816334" fontAlgn="auto">
              <a:spcBef>
                <a:spcPts val="0"/>
              </a:spcBef>
              <a:spcAft>
                <a:spcPts val="0"/>
              </a:spcAft>
            </a:pPr>
            <a:endParaRPr lang="en-US">
              <a:solidFill>
                <a:prstClr val="white"/>
              </a:solidFill>
              <a:latin typeface="Calibri"/>
            </a:endParaRPr>
          </a:p>
        </p:txBody>
      </p:sp>
      <p:sp>
        <p:nvSpPr>
          <p:cNvPr id="2" name="Title 1"/>
          <p:cNvSpPr>
            <a:spLocks noGrp="1"/>
          </p:cNvSpPr>
          <p:nvPr>
            <p:ph type="title"/>
          </p:nvPr>
        </p:nvSpPr>
        <p:spPr/>
        <p:txBody>
          <a:bodyPr>
            <a:normAutofit/>
          </a:bodyPr>
          <a:lstStyle/>
          <a:p>
            <a:r>
              <a:rPr lang="en-US" dirty="0" smtClean="0"/>
              <a:t>Splunk Has Four Primary Functions </a:t>
            </a:r>
            <a:endParaRPr lang="en-US" dirty="0"/>
          </a:p>
        </p:txBody>
      </p:sp>
      <p:sp>
        <p:nvSpPr>
          <p:cNvPr id="3" name="Content Placeholder 2"/>
          <p:cNvSpPr>
            <a:spLocks noGrp="1"/>
          </p:cNvSpPr>
          <p:nvPr>
            <p:ph idx="4294967295"/>
          </p:nvPr>
        </p:nvSpPr>
        <p:spPr>
          <a:xfrm>
            <a:off x="2595217" y="1196864"/>
            <a:ext cx="6547890" cy="3546207"/>
          </a:xfrm>
          <a:prstGeom prst="rect">
            <a:avLst/>
          </a:prstGeom>
        </p:spPr>
        <p:txBody>
          <a:bodyPr lIns="51426" tIns="25713" rIns="51426" bIns="25713"/>
          <a:lstStyle/>
          <a:p>
            <a:pPr marL="176213" indent="-176213">
              <a:buClr>
                <a:schemeClr val="accent4"/>
              </a:buClr>
            </a:pPr>
            <a:r>
              <a:rPr lang="en-US" sz="2000" dirty="0"/>
              <a:t>Searching and Reporting (Search Head)</a:t>
            </a:r>
            <a:br>
              <a:rPr lang="en-US" sz="2000" dirty="0"/>
            </a:br>
            <a:endParaRPr lang="en-US" sz="2000" dirty="0"/>
          </a:p>
          <a:p>
            <a:pPr marL="176213" indent="-176213">
              <a:buClr>
                <a:schemeClr val="accent4"/>
              </a:buClr>
            </a:pPr>
            <a:r>
              <a:rPr lang="en-US" sz="2000" dirty="0"/>
              <a:t>Indexing and Search Services (Indexer)</a:t>
            </a:r>
            <a:br>
              <a:rPr lang="en-US" sz="2000" dirty="0"/>
            </a:br>
            <a:endParaRPr lang="en-US" sz="2000" dirty="0"/>
          </a:p>
          <a:p>
            <a:pPr marL="176213" indent="-176213">
              <a:buClr>
                <a:schemeClr val="accent4"/>
              </a:buClr>
            </a:pPr>
            <a:r>
              <a:rPr lang="en-US" sz="2000" dirty="0"/>
              <a:t>Local and Distributed Management (Deployment Server)</a:t>
            </a:r>
            <a:br>
              <a:rPr lang="en-US" sz="2000" dirty="0"/>
            </a:br>
            <a:endParaRPr lang="en-US" sz="2000" dirty="0"/>
          </a:p>
          <a:p>
            <a:pPr marL="176213" indent="-176213">
              <a:buClr>
                <a:schemeClr val="accent4"/>
              </a:buClr>
            </a:pPr>
            <a:r>
              <a:rPr lang="en-US" sz="2000" dirty="0"/>
              <a:t>Data Collection and Forwarding (Forwarder)</a:t>
            </a:r>
          </a:p>
          <a:p>
            <a:endParaRPr lang="en-US" dirty="0"/>
          </a:p>
        </p:txBody>
      </p:sp>
      <p:grpSp>
        <p:nvGrpSpPr>
          <p:cNvPr id="5" name="Group 50"/>
          <p:cNvGrpSpPr>
            <a:grpSpLocks/>
          </p:cNvGrpSpPr>
          <p:nvPr/>
        </p:nvGrpSpPr>
        <p:grpSpPr bwMode="auto">
          <a:xfrm>
            <a:off x="395337" y="1752908"/>
            <a:ext cx="1966125" cy="561677"/>
            <a:chOff x="9500394" y="1676400"/>
            <a:chExt cx="3498568" cy="998537"/>
          </a:xfrm>
        </p:grpSpPr>
        <p:pic>
          <p:nvPicPr>
            <p:cNvPr id="6" name="Picture 3" descr="splunk_deployment_1u.png"/>
            <p:cNvPicPr>
              <a:picLocks noChangeAspect="1"/>
            </p:cNvPicPr>
            <p:nvPr/>
          </p:nvPicPr>
          <p:blipFill>
            <a:blip r:embed="rId3"/>
            <a:srcRect/>
            <a:stretch>
              <a:fillRect/>
            </a:stretch>
          </p:blipFill>
          <p:spPr bwMode="auto">
            <a:xfrm>
              <a:off x="9500394" y="1676400"/>
              <a:ext cx="3498568" cy="998537"/>
            </a:xfrm>
            <a:prstGeom prst="rect">
              <a:avLst/>
            </a:prstGeom>
            <a:noFill/>
            <a:ln w="9525">
              <a:noFill/>
              <a:miter lim="800000"/>
              <a:headEnd/>
              <a:tailEnd/>
            </a:ln>
          </p:spPr>
        </p:pic>
        <p:pic>
          <p:nvPicPr>
            <p:cNvPr id="7" name="Picture 6" descr="splunk_index.png"/>
            <p:cNvPicPr>
              <a:picLocks noChangeAspect="1"/>
            </p:cNvPicPr>
            <p:nvPr/>
          </p:nvPicPr>
          <p:blipFill>
            <a:blip r:embed="rId4"/>
            <a:srcRect/>
            <a:stretch>
              <a:fillRect/>
            </a:stretch>
          </p:blipFill>
          <p:spPr bwMode="auto">
            <a:xfrm>
              <a:off x="12380223" y="2048749"/>
              <a:ext cx="384969" cy="393507"/>
            </a:xfrm>
            <a:prstGeom prst="rect">
              <a:avLst/>
            </a:prstGeom>
            <a:noFill/>
            <a:ln w="9525">
              <a:noFill/>
              <a:miter lim="800000"/>
              <a:headEnd/>
              <a:tailEnd/>
            </a:ln>
          </p:spPr>
        </p:pic>
      </p:grpSp>
      <p:pic>
        <p:nvPicPr>
          <p:cNvPr id="8" name="Picture 58" descr="forwarder_1u.png"/>
          <p:cNvPicPr>
            <a:picLocks noChangeAspect="1"/>
          </p:cNvPicPr>
          <p:nvPr/>
        </p:nvPicPr>
        <p:blipFill>
          <a:blip r:embed="rId5"/>
          <a:srcRect/>
          <a:stretch>
            <a:fillRect/>
          </a:stretch>
        </p:blipFill>
        <p:spPr bwMode="auto">
          <a:xfrm>
            <a:off x="395595" y="3261760"/>
            <a:ext cx="1945006" cy="474011"/>
          </a:xfrm>
          <a:prstGeom prst="rect">
            <a:avLst/>
          </a:prstGeom>
          <a:noFill/>
          <a:ln w="9525">
            <a:noFill/>
            <a:miter lim="800000"/>
            <a:headEnd/>
            <a:tailEnd/>
          </a:ln>
        </p:spPr>
      </p:pic>
      <p:grpSp>
        <p:nvGrpSpPr>
          <p:cNvPr id="9" name="Group 8"/>
          <p:cNvGrpSpPr/>
          <p:nvPr/>
        </p:nvGrpSpPr>
        <p:grpSpPr>
          <a:xfrm>
            <a:off x="380709" y="2516070"/>
            <a:ext cx="1966125" cy="561677"/>
            <a:chOff x="899885" y="6435615"/>
            <a:chExt cx="3495675" cy="998537"/>
          </a:xfrm>
        </p:grpSpPr>
        <p:pic>
          <p:nvPicPr>
            <p:cNvPr id="10" name="Picture 3" descr="splunk_deployment_1u.png"/>
            <p:cNvPicPr>
              <a:picLocks noChangeAspect="1"/>
            </p:cNvPicPr>
            <p:nvPr/>
          </p:nvPicPr>
          <p:blipFill>
            <a:blip r:embed="rId3"/>
            <a:srcRect/>
            <a:stretch>
              <a:fillRect/>
            </a:stretch>
          </p:blipFill>
          <p:spPr bwMode="auto">
            <a:xfrm>
              <a:off x="899885" y="6435615"/>
              <a:ext cx="3495675" cy="998537"/>
            </a:xfrm>
            <a:prstGeom prst="rect">
              <a:avLst/>
            </a:prstGeom>
            <a:noFill/>
            <a:ln w="9525">
              <a:noFill/>
              <a:miter lim="800000"/>
              <a:headEnd/>
              <a:tailEnd/>
            </a:ln>
          </p:spPr>
        </p:pic>
        <p:pic>
          <p:nvPicPr>
            <p:cNvPr id="11" name="Picture 52" descr="30.png"/>
            <p:cNvPicPr>
              <a:picLocks noChangeAspect="1"/>
            </p:cNvPicPr>
            <p:nvPr/>
          </p:nvPicPr>
          <p:blipFill>
            <a:blip r:embed="rId6"/>
            <a:srcRect/>
            <a:stretch>
              <a:fillRect/>
            </a:stretch>
          </p:blipFill>
          <p:spPr bwMode="auto">
            <a:xfrm>
              <a:off x="3686740" y="6824545"/>
              <a:ext cx="401595" cy="387025"/>
            </a:xfrm>
            <a:prstGeom prst="rect">
              <a:avLst/>
            </a:prstGeom>
            <a:noFill/>
            <a:ln w="9525">
              <a:noFill/>
              <a:miter lim="800000"/>
              <a:headEnd/>
              <a:tailEnd/>
            </a:ln>
          </p:spPr>
        </p:pic>
      </p:grpSp>
      <p:grpSp>
        <p:nvGrpSpPr>
          <p:cNvPr id="12" name="Group 66"/>
          <p:cNvGrpSpPr/>
          <p:nvPr/>
        </p:nvGrpSpPr>
        <p:grpSpPr>
          <a:xfrm>
            <a:off x="438602" y="1037069"/>
            <a:ext cx="1850051" cy="540817"/>
            <a:chOff x="6435189" y="2563003"/>
            <a:chExt cx="3289300" cy="961452"/>
          </a:xfrm>
        </p:grpSpPr>
        <p:pic>
          <p:nvPicPr>
            <p:cNvPr id="13" name="Picture 90" descr="splunk_deployment_1u.png"/>
            <p:cNvPicPr>
              <a:picLocks noChangeAspect="1"/>
            </p:cNvPicPr>
            <p:nvPr/>
          </p:nvPicPr>
          <p:blipFill>
            <a:blip r:embed="rId3"/>
            <a:srcRect/>
            <a:stretch>
              <a:fillRect/>
            </a:stretch>
          </p:blipFill>
          <p:spPr bwMode="auto">
            <a:xfrm>
              <a:off x="6435189" y="2563003"/>
              <a:ext cx="3289300" cy="939800"/>
            </a:xfrm>
            <a:prstGeom prst="rect">
              <a:avLst/>
            </a:prstGeom>
            <a:noFill/>
            <a:ln w="9525">
              <a:noFill/>
              <a:miter lim="800000"/>
              <a:headEnd/>
              <a:tailEnd/>
            </a:ln>
          </p:spPr>
        </p:pic>
        <p:pic>
          <p:nvPicPr>
            <p:cNvPr id="14" name="Picture 13" descr="people-grey.png"/>
            <p:cNvPicPr>
              <a:picLocks noChangeAspect="1"/>
            </p:cNvPicPr>
            <p:nvPr/>
          </p:nvPicPr>
          <p:blipFill>
            <a:blip r:embed="rId7"/>
            <a:stretch>
              <a:fillRect/>
            </a:stretch>
          </p:blipFill>
          <p:spPr bwMode="auto">
            <a:xfrm>
              <a:off x="8243458" y="2808432"/>
              <a:ext cx="949577" cy="501571"/>
            </a:xfrm>
            <a:prstGeom prst="rect">
              <a:avLst/>
            </a:prstGeom>
            <a:effectLst/>
            <a:scene3d>
              <a:camera prst="orthographicFront"/>
              <a:lightRig rig="threePt" dir="t"/>
            </a:scene3d>
            <a:sp3d>
              <a:bevelT w="50800" h="88900"/>
            </a:sp3d>
          </p:spPr>
        </p:pic>
        <p:pic>
          <p:nvPicPr>
            <p:cNvPr id="15" name="Picture 60" descr="15.png"/>
            <p:cNvPicPr>
              <a:picLocks noChangeAspect="1"/>
            </p:cNvPicPr>
            <p:nvPr/>
          </p:nvPicPr>
          <p:blipFill>
            <a:blip r:embed="rId8"/>
            <a:srcRect/>
            <a:stretch>
              <a:fillRect/>
            </a:stretch>
          </p:blipFill>
          <p:spPr bwMode="auto">
            <a:xfrm rot="21309417">
              <a:off x="8881836" y="2803849"/>
              <a:ext cx="719227" cy="720606"/>
            </a:xfrm>
            <a:prstGeom prst="rect">
              <a:avLst/>
            </a:prstGeom>
            <a:noFill/>
            <a:ln w="9525">
              <a:noFill/>
              <a:miter lim="800000"/>
              <a:headEnd/>
              <a:tailEnd/>
            </a:ln>
          </p:spPr>
        </p:pic>
      </p:grpSp>
      <p:grpSp>
        <p:nvGrpSpPr>
          <p:cNvPr id="16" name="Group 15"/>
          <p:cNvGrpSpPr/>
          <p:nvPr/>
        </p:nvGrpSpPr>
        <p:grpSpPr>
          <a:xfrm>
            <a:off x="378673" y="3921122"/>
            <a:ext cx="1966125" cy="561677"/>
            <a:chOff x="1011396" y="6948571"/>
            <a:chExt cx="3495675" cy="998537"/>
          </a:xfrm>
        </p:grpSpPr>
        <p:grpSp>
          <p:nvGrpSpPr>
            <p:cNvPr id="17" name="Group 50"/>
            <p:cNvGrpSpPr>
              <a:grpSpLocks/>
            </p:cNvGrpSpPr>
            <p:nvPr/>
          </p:nvGrpSpPr>
          <p:grpSpPr bwMode="auto">
            <a:xfrm>
              <a:off x="1011396" y="6948571"/>
              <a:ext cx="3495675" cy="998537"/>
              <a:chOff x="9500394" y="1676400"/>
              <a:chExt cx="3498568" cy="998537"/>
            </a:xfrm>
          </p:grpSpPr>
          <p:pic>
            <p:nvPicPr>
              <p:cNvPr id="20" name="Picture 3" descr="splunk_deployment_1u.png"/>
              <p:cNvPicPr>
                <a:picLocks noChangeAspect="1"/>
              </p:cNvPicPr>
              <p:nvPr/>
            </p:nvPicPr>
            <p:blipFill>
              <a:blip r:embed="rId3"/>
              <a:srcRect/>
              <a:stretch>
                <a:fillRect/>
              </a:stretch>
            </p:blipFill>
            <p:spPr bwMode="auto">
              <a:xfrm>
                <a:off x="9500394" y="1676400"/>
                <a:ext cx="3498568" cy="998537"/>
              </a:xfrm>
              <a:prstGeom prst="rect">
                <a:avLst/>
              </a:prstGeom>
              <a:noFill/>
              <a:ln w="9525">
                <a:noFill/>
                <a:miter lim="800000"/>
                <a:headEnd/>
                <a:tailEnd/>
              </a:ln>
            </p:spPr>
          </p:pic>
          <p:pic>
            <p:nvPicPr>
              <p:cNvPr id="21" name="Picture 6" descr="splunk_index.png"/>
              <p:cNvPicPr>
                <a:picLocks noChangeAspect="1"/>
              </p:cNvPicPr>
              <p:nvPr/>
            </p:nvPicPr>
            <p:blipFill>
              <a:blip r:embed="rId4"/>
              <a:srcRect/>
              <a:stretch>
                <a:fillRect/>
              </a:stretch>
            </p:blipFill>
            <p:spPr bwMode="auto">
              <a:xfrm>
                <a:off x="12380223" y="2048749"/>
                <a:ext cx="384969" cy="393507"/>
              </a:xfrm>
              <a:prstGeom prst="rect">
                <a:avLst/>
              </a:prstGeom>
              <a:noFill/>
              <a:ln w="9525">
                <a:noFill/>
                <a:miter lim="800000"/>
                <a:headEnd/>
                <a:tailEnd/>
              </a:ln>
            </p:spPr>
          </p:pic>
        </p:grpSp>
        <p:pic>
          <p:nvPicPr>
            <p:cNvPr id="18" name="Picture 52" descr="30.png"/>
            <p:cNvPicPr>
              <a:picLocks noChangeAspect="1"/>
            </p:cNvPicPr>
            <p:nvPr/>
          </p:nvPicPr>
          <p:blipFill>
            <a:blip r:embed="rId6"/>
            <a:srcRect/>
            <a:stretch>
              <a:fillRect/>
            </a:stretch>
          </p:blipFill>
          <p:spPr bwMode="auto">
            <a:xfrm>
              <a:off x="3415396" y="7333786"/>
              <a:ext cx="401595" cy="387025"/>
            </a:xfrm>
            <a:prstGeom prst="rect">
              <a:avLst/>
            </a:prstGeom>
            <a:noFill/>
            <a:ln w="9525">
              <a:noFill/>
              <a:miter lim="800000"/>
              <a:headEnd/>
              <a:tailEnd/>
            </a:ln>
          </p:spPr>
        </p:pic>
        <p:pic>
          <p:nvPicPr>
            <p:cNvPr id="19" name="Picture 60" descr="15.png"/>
            <p:cNvPicPr>
              <a:picLocks noChangeAspect="1"/>
            </p:cNvPicPr>
            <p:nvPr/>
          </p:nvPicPr>
          <p:blipFill>
            <a:blip r:embed="rId8"/>
            <a:srcRect/>
            <a:stretch>
              <a:fillRect/>
            </a:stretch>
          </p:blipFill>
          <p:spPr bwMode="auto">
            <a:xfrm rot="21309417">
              <a:off x="2832666" y="7250061"/>
              <a:ext cx="505609" cy="506577"/>
            </a:xfrm>
            <a:prstGeom prst="rect">
              <a:avLst/>
            </a:prstGeom>
            <a:noFill/>
            <a:ln w="9525">
              <a:noFill/>
              <a:miter lim="800000"/>
              <a:headEnd/>
              <a:tailEnd/>
            </a:ln>
          </p:spPr>
        </p:pic>
      </p:grpSp>
      <p:sp>
        <p:nvSpPr>
          <p:cNvPr id="23" name="TextBox 22"/>
          <p:cNvSpPr txBox="1"/>
          <p:nvPr/>
        </p:nvSpPr>
        <p:spPr>
          <a:xfrm>
            <a:off x="2699382" y="3980275"/>
            <a:ext cx="6038797" cy="436649"/>
          </a:xfrm>
          <a:prstGeom prst="rect">
            <a:avLst/>
          </a:prstGeom>
          <a:noFill/>
        </p:spPr>
        <p:txBody>
          <a:bodyPr wrap="square" lIns="51426" tIns="25713" rIns="51426" bIns="25713" rtlCol="0">
            <a:spAutoFit/>
          </a:bodyPr>
          <a:lstStyle/>
          <a:p>
            <a:pPr defTabSz="816334" fontAlgn="auto">
              <a:spcBef>
                <a:spcPts val="0"/>
              </a:spcBef>
              <a:spcAft>
                <a:spcPts val="0"/>
              </a:spcAft>
            </a:pPr>
            <a:r>
              <a:rPr lang="en-US" sz="2500" dirty="0">
                <a:solidFill>
                  <a:prstClr val="white"/>
                </a:solidFill>
                <a:latin typeface="Calibri"/>
                <a:ea typeface="+mn-ea"/>
                <a:cs typeface="+mn-cs"/>
              </a:rPr>
              <a:t>A Splunk install can be one or all roles… </a:t>
            </a:r>
          </a:p>
        </p:txBody>
      </p:sp>
      <p:pic>
        <p:nvPicPr>
          <p:cNvPr id="24" name="Picture 23" descr="50.png"/>
          <p:cNvPicPr>
            <a:picLocks noChangeAspect="1"/>
          </p:cNvPicPr>
          <p:nvPr/>
        </p:nvPicPr>
        <p:blipFill>
          <a:blip r:embed="rId9"/>
          <a:stretch>
            <a:fillRect/>
          </a:stretch>
        </p:blipFill>
        <p:spPr>
          <a:xfrm>
            <a:off x="544603" y="3357366"/>
            <a:ext cx="342876" cy="303082"/>
          </a:xfrm>
          <a:prstGeom prst="rect">
            <a:avLst/>
          </a:prstGeom>
        </p:spPr>
      </p:pic>
      <p:pic>
        <p:nvPicPr>
          <p:cNvPr id="25" name="Picture 24" descr="51.png"/>
          <p:cNvPicPr>
            <a:picLocks noChangeAspect="1"/>
          </p:cNvPicPr>
          <p:nvPr/>
        </p:nvPicPr>
        <p:blipFill>
          <a:blip r:embed="rId10"/>
          <a:stretch>
            <a:fillRect/>
          </a:stretch>
        </p:blipFill>
        <p:spPr>
          <a:xfrm>
            <a:off x="965408" y="3371574"/>
            <a:ext cx="268415" cy="314537"/>
          </a:xfrm>
          <a:prstGeom prst="rect">
            <a:avLst/>
          </a:prstGeom>
        </p:spPr>
      </p:pic>
      <p:pic>
        <p:nvPicPr>
          <p:cNvPr id="26" name="Picture 25" descr="solaris.png"/>
          <p:cNvPicPr>
            <a:picLocks noChangeAspect="1"/>
          </p:cNvPicPr>
          <p:nvPr/>
        </p:nvPicPr>
        <p:blipFill>
          <a:blip r:embed="rId11"/>
          <a:stretch>
            <a:fillRect/>
          </a:stretch>
        </p:blipFill>
        <p:spPr>
          <a:xfrm>
            <a:off x="1268861" y="3366916"/>
            <a:ext cx="614324" cy="296221"/>
          </a:xfrm>
          <a:prstGeom prst="rect">
            <a:avLst/>
          </a:prstGeom>
        </p:spPr>
      </p:pic>
      <p:sp>
        <p:nvSpPr>
          <p:cNvPr id="27" name="Slide Number Placeholder 1"/>
          <p:cNvSpPr>
            <a:spLocks noGrp="1"/>
          </p:cNvSpPr>
          <p:nvPr>
            <p:ph type="sldNum" sz="quarter" idx="4294967295"/>
          </p:nvPr>
        </p:nvSpPr>
        <p:spPr>
          <a:xfrm>
            <a:off x="4379913" y="4770440"/>
            <a:ext cx="385762" cy="257175"/>
          </a:xfrm>
          <a:prstGeom prst="rect">
            <a:avLst/>
          </a:prstGeom>
        </p:spPr>
        <p:txBody>
          <a:bodyPr vert="horz" lIns="81633" tIns="40817" rIns="81633" bIns="40817" rtlCol="0" anchor="ctr"/>
          <a:lstStyle/>
          <a:p>
            <a:pPr algn="ctr" defTabSz="816334" fontAlgn="auto">
              <a:spcBef>
                <a:spcPts val="0"/>
              </a:spcBef>
              <a:spcAft>
                <a:spcPts val="0"/>
              </a:spcAft>
            </a:pPr>
            <a:fld id="{E6707566-99EF-474A-8D0F-F855B60859E5}" type="slidenum">
              <a:rPr lang="en-US" sz="1100">
                <a:solidFill>
                  <a:srgbClr val="C0C0C0"/>
                </a:solidFill>
                <a:latin typeface="+mn-lt"/>
                <a:ea typeface="+mn-ea"/>
                <a:cs typeface="+mn-cs"/>
              </a:rPr>
              <a:pPr algn="ctr" defTabSz="816334" fontAlgn="auto">
                <a:spcBef>
                  <a:spcPts val="0"/>
                </a:spcBef>
                <a:spcAft>
                  <a:spcPts val="0"/>
                </a:spcAft>
              </a:pPr>
              <a:t>18</a:t>
            </a:fld>
            <a:endParaRPr lang="en-US" sz="1100" dirty="0">
              <a:solidFill>
                <a:srgbClr val="C0C0C0"/>
              </a:solidFill>
              <a:latin typeface="+mn-lt"/>
              <a:ea typeface="+mn-ea"/>
              <a:cs typeface="+mn-cs"/>
            </a:endParaRPr>
          </a:p>
        </p:txBody>
      </p:sp>
    </p:spTree>
    <p:extLst>
      <p:ext uri="{BB962C8B-B14F-4D97-AF65-F5344CB8AC3E}">
        <p14:creationId xmlns:p14="http://schemas.microsoft.com/office/powerpoint/2010/main" val="163404611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16"/>
            <a:ext cx="9144000" cy="857250"/>
          </a:xfrm>
          <a:noFill/>
          <a:ln w="9525">
            <a:noFill/>
            <a:miter lim="800000"/>
            <a:headEnd/>
            <a:tailEnd/>
          </a:ln>
        </p:spPr>
        <p:txBody>
          <a:bodyPr vert="horz" wrap="square" lIns="81633" tIns="40817" rIns="81633" bIns="40817" numCol="1" rtlCol="0" anchor="ctr" anchorCtr="0" compatLnSpc="1">
            <a:prstTxWarp prst="textNoShape">
              <a:avLst/>
            </a:prstTxWarp>
            <a:normAutofit/>
          </a:bodyPr>
          <a:lstStyle/>
          <a:p>
            <a:r>
              <a:rPr lang="en-US" spc="-28" dirty="0" smtClean="0"/>
              <a:t>Splunk Components and Scalability</a:t>
            </a:r>
            <a:endParaRPr lang="en-US" spc="-28" dirty="0"/>
          </a:p>
        </p:txBody>
      </p:sp>
      <p:pic>
        <p:nvPicPr>
          <p:cNvPr id="85" name="Picture 6" descr="image89.pdf"/>
          <p:cNvPicPr>
            <a:picLocks noChangeAspect="1"/>
          </p:cNvPicPr>
          <p:nvPr/>
        </p:nvPicPr>
        <p:blipFill>
          <a:blip r:embed="rId3" cstate="print"/>
          <a:srcRect/>
          <a:stretch>
            <a:fillRect/>
          </a:stretch>
        </p:blipFill>
        <p:spPr bwMode="gray">
          <a:xfrm>
            <a:off x="3782246" y="2651229"/>
            <a:ext cx="1414324" cy="385763"/>
          </a:xfrm>
          <a:prstGeom prst="rect">
            <a:avLst/>
          </a:prstGeom>
          <a:noFill/>
          <a:ln w="9525">
            <a:noFill/>
            <a:miter lim="800000"/>
            <a:headEnd/>
            <a:tailEnd/>
          </a:ln>
        </p:spPr>
      </p:pic>
      <p:pic>
        <p:nvPicPr>
          <p:cNvPr id="86" name="Picture 8" descr="image87.pdf"/>
          <p:cNvPicPr>
            <a:picLocks noChangeAspect="1"/>
          </p:cNvPicPr>
          <p:nvPr/>
        </p:nvPicPr>
        <p:blipFill>
          <a:blip r:embed="rId4" cstate="print"/>
          <a:srcRect/>
          <a:stretch>
            <a:fillRect/>
          </a:stretch>
        </p:blipFill>
        <p:spPr bwMode="gray">
          <a:xfrm>
            <a:off x="3862618" y="3921925"/>
            <a:ext cx="1281285" cy="349151"/>
          </a:xfrm>
          <a:prstGeom prst="rect">
            <a:avLst/>
          </a:prstGeom>
          <a:noFill/>
          <a:ln w="9525">
            <a:noFill/>
            <a:miter lim="800000"/>
            <a:headEnd/>
            <a:tailEnd/>
          </a:ln>
        </p:spPr>
      </p:pic>
      <p:pic>
        <p:nvPicPr>
          <p:cNvPr id="87" name="Picture 9" descr="image97.pdf"/>
          <p:cNvPicPr>
            <a:picLocks noChangeAspect="1"/>
          </p:cNvPicPr>
          <p:nvPr/>
        </p:nvPicPr>
        <p:blipFill>
          <a:blip r:embed="rId5" cstate="print"/>
          <a:srcRect/>
          <a:stretch>
            <a:fillRect/>
          </a:stretch>
        </p:blipFill>
        <p:spPr bwMode="gray">
          <a:xfrm>
            <a:off x="3784925" y="1578775"/>
            <a:ext cx="1414324" cy="385763"/>
          </a:xfrm>
          <a:prstGeom prst="rect">
            <a:avLst/>
          </a:prstGeom>
          <a:noFill/>
          <a:ln w="9525">
            <a:noFill/>
            <a:miter lim="800000"/>
            <a:headEnd/>
            <a:tailEnd/>
          </a:ln>
        </p:spPr>
      </p:pic>
      <p:pic>
        <p:nvPicPr>
          <p:cNvPr id="88" name="Picture 10" descr="image98.pdf"/>
          <p:cNvPicPr>
            <a:picLocks noChangeAspect="1"/>
          </p:cNvPicPr>
          <p:nvPr/>
        </p:nvPicPr>
        <p:blipFill>
          <a:blip r:embed="rId6" cstate="print"/>
          <a:srcRect/>
          <a:stretch>
            <a:fillRect/>
          </a:stretch>
        </p:blipFill>
        <p:spPr bwMode="gray">
          <a:xfrm>
            <a:off x="3875999" y="908150"/>
            <a:ext cx="317866" cy="334863"/>
          </a:xfrm>
          <a:prstGeom prst="rect">
            <a:avLst/>
          </a:prstGeom>
          <a:noFill/>
          <a:ln w="9525">
            <a:noFill/>
            <a:miter lim="800000"/>
            <a:headEnd/>
            <a:tailEnd/>
          </a:ln>
        </p:spPr>
      </p:pic>
      <p:pic>
        <p:nvPicPr>
          <p:cNvPr id="89" name="Picture 12" descr="image98.pdf"/>
          <p:cNvPicPr>
            <a:picLocks noChangeAspect="1"/>
          </p:cNvPicPr>
          <p:nvPr/>
        </p:nvPicPr>
        <p:blipFill>
          <a:blip r:embed="rId7" cstate="print"/>
          <a:srcRect/>
          <a:stretch>
            <a:fillRect/>
          </a:stretch>
        </p:blipFill>
        <p:spPr bwMode="gray">
          <a:xfrm>
            <a:off x="4018860" y="936725"/>
            <a:ext cx="317866" cy="334863"/>
          </a:xfrm>
          <a:prstGeom prst="rect">
            <a:avLst/>
          </a:prstGeom>
          <a:noFill/>
          <a:ln w="9525">
            <a:noFill/>
            <a:miter lim="800000"/>
            <a:headEnd/>
            <a:tailEnd/>
          </a:ln>
        </p:spPr>
      </p:pic>
      <p:pic>
        <p:nvPicPr>
          <p:cNvPr id="90" name="Picture 13" descr="image98.pdf"/>
          <p:cNvPicPr>
            <a:picLocks noChangeAspect="1"/>
          </p:cNvPicPr>
          <p:nvPr/>
        </p:nvPicPr>
        <p:blipFill>
          <a:blip r:embed="rId8" cstate="print"/>
          <a:srcRect/>
          <a:stretch>
            <a:fillRect/>
          </a:stretch>
        </p:blipFill>
        <p:spPr bwMode="gray">
          <a:xfrm>
            <a:off x="4190293" y="958157"/>
            <a:ext cx="317866" cy="334863"/>
          </a:xfrm>
          <a:prstGeom prst="rect">
            <a:avLst/>
          </a:prstGeom>
          <a:noFill/>
          <a:ln w="9525">
            <a:noFill/>
            <a:miter lim="800000"/>
            <a:headEnd/>
            <a:tailEnd/>
          </a:ln>
        </p:spPr>
      </p:pic>
      <p:pic>
        <p:nvPicPr>
          <p:cNvPr id="91" name="Picture 14" descr="image98.pdf"/>
          <p:cNvPicPr>
            <a:picLocks noChangeAspect="1"/>
          </p:cNvPicPr>
          <p:nvPr/>
        </p:nvPicPr>
        <p:blipFill>
          <a:blip r:embed="rId9" cstate="print"/>
          <a:srcRect/>
          <a:stretch>
            <a:fillRect/>
          </a:stretch>
        </p:blipFill>
        <p:spPr bwMode="gray">
          <a:xfrm>
            <a:off x="4354583" y="986732"/>
            <a:ext cx="317866" cy="334863"/>
          </a:xfrm>
          <a:prstGeom prst="rect">
            <a:avLst/>
          </a:prstGeom>
          <a:noFill/>
          <a:ln w="9525">
            <a:noFill/>
            <a:miter lim="800000"/>
            <a:headEnd/>
            <a:tailEnd/>
          </a:ln>
        </p:spPr>
      </p:pic>
      <p:pic>
        <p:nvPicPr>
          <p:cNvPr id="92" name="Picture 15" descr="image98.pdf"/>
          <p:cNvPicPr>
            <a:picLocks noChangeAspect="1"/>
          </p:cNvPicPr>
          <p:nvPr/>
        </p:nvPicPr>
        <p:blipFill>
          <a:blip r:embed="rId10" cstate="print"/>
          <a:srcRect/>
          <a:stretch>
            <a:fillRect/>
          </a:stretch>
        </p:blipFill>
        <p:spPr bwMode="gray">
          <a:xfrm>
            <a:off x="4518874" y="1015307"/>
            <a:ext cx="317866" cy="334863"/>
          </a:xfrm>
          <a:prstGeom prst="rect">
            <a:avLst/>
          </a:prstGeom>
          <a:noFill/>
          <a:ln w="9525">
            <a:noFill/>
            <a:miter lim="800000"/>
            <a:headEnd/>
            <a:tailEnd/>
          </a:ln>
        </p:spPr>
      </p:pic>
      <p:pic>
        <p:nvPicPr>
          <p:cNvPr id="93" name="Picture 16" descr="image98.pdf"/>
          <p:cNvPicPr>
            <a:picLocks noChangeAspect="1"/>
          </p:cNvPicPr>
          <p:nvPr/>
        </p:nvPicPr>
        <p:blipFill>
          <a:blip r:embed="rId11" cstate="print"/>
          <a:srcRect/>
          <a:stretch>
            <a:fillRect/>
          </a:stretch>
        </p:blipFill>
        <p:spPr bwMode="gray">
          <a:xfrm>
            <a:off x="4703710" y="1055490"/>
            <a:ext cx="316973" cy="334864"/>
          </a:xfrm>
          <a:prstGeom prst="rect">
            <a:avLst/>
          </a:prstGeom>
          <a:noFill/>
          <a:ln w="9525">
            <a:noFill/>
            <a:miter lim="800000"/>
            <a:headEnd/>
            <a:tailEnd/>
          </a:ln>
        </p:spPr>
      </p:pic>
      <p:pic>
        <p:nvPicPr>
          <p:cNvPr id="94" name="Picture 17" descr="image98.pdf"/>
          <p:cNvPicPr>
            <a:picLocks noChangeAspect="1"/>
          </p:cNvPicPr>
          <p:nvPr/>
        </p:nvPicPr>
        <p:blipFill>
          <a:blip r:embed="rId12" cstate="print"/>
          <a:srcRect/>
          <a:stretch>
            <a:fillRect/>
          </a:stretch>
        </p:blipFill>
        <p:spPr bwMode="gray">
          <a:xfrm>
            <a:off x="4890312" y="1093889"/>
            <a:ext cx="317866" cy="334863"/>
          </a:xfrm>
          <a:prstGeom prst="rect">
            <a:avLst/>
          </a:prstGeom>
          <a:noFill/>
          <a:ln w="9525">
            <a:noFill/>
            <a:miter lim="800000"/>
            <a:headEnd/>
            <a:tailEnd/>
          </a:ln>
        </p:spPr>
      </p:pic>
      <p:pic>
        <p:nvPicPr>
          <p:cNvPr id="95" name="Picture 21" descr="image89.pdf"/>
          <p:cNvPicPr>
            <a:picLocks noChangeAspect="1"/>
          </p:cNvPicPr>
          <p:nvPr/>
        </p:nvPicPr>
        <p:blipFill>
          <a:blip r:embed="rId3" cstate="print"/>
          <a:srcRect/>
          <a:stretch>
            <a:fillRect/>
          </a:stretch>
        </p:blipFill>
        <p:spPr bwMode="gray">
          <a:xfrm>
            <a:off x="1942018" y="2651229"/>
            <a:ext cx="1414324" cy="385763"/>
          </a:xfrm>
          <a:prstGeom prst="rect">
            <a:avLst/>
          </a:prstGeom>
          <a:noFill/>
          <a:ln w="9525">
            <a:noFill/>
            <a:miter lim="800000"/>
            <a:headEnd/>
            <a:tailEnd/>
          </a:ln>
        </p:spPr>
      </p:pic>
      <p:pic>
        <p:nvPicPr>
          <p:cNvPr id="96" name="Picture 22" descr="image89.pdf"/>
          <p:cNvPicPr>
            <a:picLocks noChangeAspect="1"/>
          </p:cNvPicPr>
          <p:nvPr/>
        </p:nvPicPr>
        <p:blipFill>
          <a:blip r:embed="rId3" cstate="print"/>
          <a:srcRect/>
          <a:stretch>
            <a:fillRect/>
          </a:stretch>
        </p:blipFill>
        <p:spPr bwMode="gray">
          <a:xfrm>
            <a:off x="5623368" y="2651229"/>
            <a:ext cx="1414324" cy="385763"/>
          </a:xfrm>
          <a:prstGeom prst="rect">
            <a:avLst/>
          </a:prstGeom>
          <a:noFill/>
          <a:ln w="9525">
            <a:noFill/>
            <a:miter lim="800000"/>
            <a:headEnd/>
            <a:tailEnd/>
          </a:ln>
        </p:spPr>
      </p:pic>
      <p:pic>
        <p:nvPicPr>
          <p:cNvPr id="97" name="Picture 23" descr="image87.pdf"/>
          <p:cNvPicPr>
            <a:picLocks noChangeAspect="1"/>
          </p:cNvPicPr>
          <p:nvPr/>
        </p:nvPicPr>
        <p:blipFill>
          <a:blip r:embed="rId13" cstate="print"/>
          <a:srcRect/>
          <a:stretch>
            <a:fillRect/>
          </a:stretch>
        </p:blipFill>
        <p:spPr bwMode="gray">
          <a:xfrm>
            <a:off x="318764" y="3921925"/>
            <a:ext cx="1281285" cy="349151"/>
          </a:xfrm>
          <a:prstGeom prst="rect">
            <a:avLst/>
          </a:prstGeom>
          <a:noFill/>
          <a:ln w="9525">
            <a:noFill/>
            <a:miter lim="800000"/>
            <a:headEnd/>
            <a:tailEnd/>
          </a:ln>
        </p:spPr>
      </p:pic>
      <p:pic>
        <p:nvPicPr>
          <p:cNvPr id="98" name="Picture 24" descr="image87.pdf"/>
          <p:cNvPicPr>
            <a:picLocks noChangeAspect="1"/>
          </p:cNvPicPr>
          <p:nvPr/>
        </p:nvPicPr>
        <p:blipFill>
          <a:blip r:embed="rId14" cstate="print"/>
          <a:srcRect/>
          <a:stretch>
            <a:fillRect/>
          </a:stretch>
        </p:blipFill>
        <p:spPr bwMode="gray">
          <a:xfrm>
            <a:off x="7406464" y="3921925"/>
            <a:ext cx="1281285" cy="349151"/>
          </a:xfrm>
          <a:prstGeom prst="rect">
            <a:avLst/>
          </a:prstGeom>
          <a:noFill/>
          <a:ln w="9525">
            <a:noFill/>
            <a:miter lim="800000"/>
            <a:headEnd/>
            <a:tailEnd/>
          </a:ln>
        </p:spPr>
      </p:pic>
      <p:pic>
        <p:nvPicPr>
          <p:cNvPr id="99" name="Picture 25" descr="image87.pdf"/>
          <p:cNvPicPr>
            <a:picLocks noChangeAspect="1"/>
          </p:cNvPicPr>
          <p:nvPr/>
        </p:nvPicPr>
        <p:blipFill>
          <a:blip r:embed="rId15" cstate="print"/>
          <a:srcRect/>
          <a:stretch>
            <a:fillRect/>
          </a:stretch>
        </p:blipFill>
        <p:spPr bwMode="gray">
          <a:xfrm>
            <a:off x="2090240" y="3921925"/>
            <a:ext cx="1281285" cy="349151"/>
          </a:xfrm>
          <a:prstGeom prst="rect">
            <a:avLst/>
          </a:prstGeom>
          <a:noFill/>
          <a:ln w="9525">
            <a:noFill/>
            <a:miter lim="800000"/>
            <a:headEnd/>
            <a:tailEnd/>
          </a:ln>
        </p:spPr>
      </p:pic>
      <p:pic>
        <p:nvPicPr>
          <p:cNvPr id="100" name="Picture 26" descr="image87.pdf"/>
          <p:cNvPicPr>
            <a:picLocks noChangeAspect="1"/>
          </p:cNvPicPr>
          <p:nvPr/>
        </p:nvPicPr>
        <p:blipFill>
          <a:blip r:embed="rId15" cstate="print"/>
          <a:srcRect/>
          <a:stretch>
            <a:fillRect/>
          </a:stretch>
        </p:blipFill>
        <p:spPr bwMode="gray">
          <a:xfrm>
            <a:off x="5634976" y="3921925"/>
            <a:ext cx="1280392" cy="349151"/>
          </a:xfrm>
          <a:prstGeom prst="rect">
            <a:avLst/>
          </a:prstGeom>
          <a:noFill/>
          <a:ln w="9525">
            <a:noFill/>
            <a:miter lim="800000"/>
            <a:headEnd/>
            <a:tailEnd/>
          </a:ln>
        </p:spPr>
      </p:pic>
      <p:cxnSp>
        <p:nvCxnSpPr>
          <p:cNvPr id="101" name="Straight Arrow Connector 33"/>
          <p:cNvCxnSpPr>
            <a:cxnSpLocks noChangeShapeType="1"/>
          </p:cNvCxnSpPr>
          <p:nvPr/>
        </p:nvCxnSpPr>
        <p:spPr bwMode="gray">
          <a:xfrm rot="5400000">
            <a:off x="4398337" y="1493050"/>
            <a:ext cx="186631" cy="893"/>
          </a:xfrm>
          <a:prstGeom prst="straightConnector1">
            <a:avLst/>
          </a:prstGeom>
          <a:noFill/>
          <a:ln w="25400">
            <a:solidFill>
              <a:srgbClr val="800000"/>
            </a:solidFill>
            <a:round/>
            <a:headEnd/>
            <a:tailEnd type="stealth" w="lg" len="lg"/>
          </a:ln>
        </p:spPr>
      </p:cxnSp>
      <p:cxnSp>
        <p:nvCxnSpPr>
          <p:cNvPr id="102" name="Straight Arrow Connector 34"/>
          <p:cNvCxnSpPr>
            <a:cxnSpLocks noChangeShapeType="1"/>
          </p:cNvCxnSpPr>
          <p:nvPr/>
        </p:nvCxnSpPr>
        <p:spPr bwMode="gray">
          <a:xfrm rot="16200000" flipH="1">
            <a:off x="4162147" y="2327530"/>
            <a:ext cx="655439" cy="9821"/>
          </a:xfrm>
          <a:prstGeom prst="straightConnector1">
            <a:avLst/>
          </a:prstGeom>
          <a:noFill/>
          <a:ln w="12700">
            <a:solidFill>
              <a:srgbClr val="800000"/>
            </a:solidFill>
            <a:round/>
            <a:headEnd/>
            <a:tailEnd type="stealth" w="lg" len="lg"/>
          </a:ln>
        </p:spPr>
      </p:cxnSp>
      <p:cxnSp>
        <p:nvCxnSpPr>
          <p:cNvPr id="103" name="Straight Arrow Connector 38"/>
          <p:cNvCxnSpPr>
            <a:cxnSpLocks noChangeShapeType="1"/>
          </p:cNvCxnSpPr>
          <p:nvPr/>
        </p:nvCxnSpPr>
        <p:spPr bwMode="gray">
          <a:xfrm>
            <a:off x="4632281" y="1994895"/>
            <a:ext cx="1698261" cy="656332"/>
          </a:xfrm>
          <a:prstGeom prst="straightConnector1">
            <a:avLst/>
          </a:prstGeom>
          <a:noFill/>
          <a:ln w="12700">
            <a:solidFill>
              <a:srgbClr val="800000"/>
            </a:solidFill>
            <a:round/>
            <a:headEnd/>
            <a:tailEnd type="stealth" w="lg" len="lg"/>
          </a:ln>
        </p:spPr>
      </p:cxnSp>
      <p:cxnSp>
        <p:nvCxnSpPr>
          <p:cNvPr id="104" name="Straight Arrow Connector 39"/>
          <p:cNvCxnSpPr>
            <a:cxnSpLocks noChangeShapeType="1"/>
          </p:cNvCxnSpPr>
          <p:nvPr/>
        </p:nvCxnSpPr>
        <p:spPr bwMode="gray">
          <a:xfrm flipH="1">
            <a:off x="2649185" y="1997868"/>
            <a:ext cx="1689673" cy="653363"/>
          </a:xfrm>
          <a:prstGeom prst="straightConnector1">
            <a:avLst/>
          </a:prstGeom>
          <a:noFill/>
          <a:ln w="12700">
            <a:solidFill>
              <a:srgbClr val="800000"/>
            </a:solidFill>
            <a:round/>
            <a:headEnd/>
            <a:tailEnd type="stealth" w="lg" len="lg"/>
          </a:ln>
        </p:spPr>
      </p:cxnSp>
      <p:cxnSp>
        <p:nvCxnSpPr>
          <p:cNvPr id="106" name="Straight Arrow Connector 105"/>
          <p:cNvCxnSpPr/>
          <p:nvPr/>
        </p:nvCxnSpPr>
        <p:spPr bwMode="gray">
          <a:xfrm rot="5400000" flipH="1" flipV="1">
            <a:off x="4065260" y="3465618"/>
            <a:ext cx="858143" cy="893"/>
          </a:xfrm>
          <a:prstGeom prst="straightConnector1">
            <a:avLst/>
          </a:prstGeom>
          <a:solidFill>
            <a:srgbClr val="000000"/>
          </a:solidFill>
          <a:ln w="12700" cap="flat" cmpd="sng" algn="ctr">
            <a:solidFill>
              <a:srgbClr val="2C5376">
                <a:lumMod val="50000"/>
              </a:srgbClr>
            </a:solidFill>
            <a:prstDash val="solid"/>
            <a:round/>
            <a:headEnd type="none" w="med" len="med"/>
            <a:tailEnd type="stealth" w="lg" len="lg"/>
          </a:ln>
          <a:effectLst/>
        </p:spPr>
      </p:cxnSp>
      <p:cxnSp>
        <p:nvCxnSpPr>
          <p:cNvPr id="107" name="Straight Arrow Connector 106"/>
          <p:cNvCxnSpPr/>
          <p:nvPr/>
        </p:nvCxnSpPr>
        <p:spPr bwMode="gray">
          <a:xfrm flipV="1">
            <a:off x="4601031" y="3086995"/>
            <a:ext cx="1627723" cy="798314"/>
          </a:xfrm>
          <a:prstGeom prst="straightConnector1">
            <a:avLst/>
          </a:prstGeom>
          <a:solidFill>
            <a:srgbClr val="000000"/>
          </a:solidFill>
          <a:ln w="12700" cap="flat" cmpd="sng" algn="ctr">
            <a:solidFill>
              <a:srgbClr val="2C5376">
                <a:lumMod val="50000"/>
              </a:srgbClr>
            </a:solidFill>
            <a:prstDash val="solid"/>
            <a:round/>
            <a:headEnd type="none" w="med" len="med"/>
            <a:tailEnd type="stealth" w="lg" len="lg"/>
          </a:ln>
          <a:effectLst/>
        </p:spPr>
      </p:cxnSp>
      <p:cxnSp>
        <p:nvCxnSpPr>
          <p:cNvPr id="108" name="Straight Arrow Connector 107"/>
          <p:cNvCxnSpPr/>
          <p:nvPr/>
        </p:nvCxnSpPr>
        <p:spPr bwMode="gray">
          <a:xfrm rot="10800000">
            <a:off x="2649180" y="3036987"/>
            <a:ext cx="1751834" cy="848320"/>
          </a:xfrm>
          <a:prstGeom prst="straightConnector1">
            <a:avLst/>
          </a:prstGeom>
          <a:solidFill>
            <a:srgbClr val="000000"/>
          </a:solidFill>
          <a:ln w="12700" cap="flat" cmpd="sng" algn="ctr">
            <a:solidFill>
              <a:srgbClr val="2C5376">
                <a:lumMod val="50000"/>
              </a:srgbClr>
            </a:solidFill>
            <a:prstDash val="solid"/>
            <a:round/>
            <a:headEnd type="none" w="med" len="med"/>
            <a:tailEnd type="stealth" w="lg" len="lg"/>
          </a:ln>
          <a:effectLst/>
        </p:spPr>
      </p:cxnSp>
      <p:cxnSp>
        <p:nvCxnSpPr>
          <p:cNvPr id="109" name="Straight Arrow Connector 108"/>
          <p:cNvCxnSpPr/>
          <p:nvPr/>
        </p:nvCxnSpPr>
        <p:spPr bwMode="gray">
          <a:xfrm rot="5400000" flipH="1" flipV="1">
            <a:off x="5856822" y="3408915"/>
            <a:ext cx="833140" cy="133932"/>
          </a:xfrm>
          <a:prstGeom prst="straightConnector1">
            <a:avLst/>
          </a:prstGeom>
          <a:solidFill>
            <a:srgbClr val="000000"/>
          </a:solidFill>
          <a:ln w="12700" cap="flat" cmpd="sng" algn="ctr">
            <a:solidFill>
              <a:srgbClr val="2C5376">
                <a:lumMod val="50000"/>
              </a:srgbClr>
            </a:solidFill>
            <a:prstDash val="solid"/>
            <a:round/>
            <a:headEnd type="none" w="med" len="med"/>
            <a:tailEnd type="stealth" w="lg" len="lg"/>
          </a:ln>
          <a:effectLst/>
        </p:spPr>
      </p:cxnSp>
      <p:cxnSp>
        <p:nvCxnSpPr>
          <p:cNvPr id="110" name="Straight Arrow Connector 109"/>
          <p:cNvCxnSpPr/>
          <p:nvPr/>
        </p:nvCxnSpPr>
        <p:spPr bwMode="gray">
          <a:xfrm rot="10800000">
            <a:off x="4559946" y="3081636"/>
            <a:ext cx="1634866" cy="833140"/>
          </a:xfrm>
          <a:prstGeom prst="straightConnector1">
            <a:avLst/>
          </a:prstGeom>
          <a:solidFill>
            <a:srgbClr val="000000"/>
          </a:solidFill>
          <a:ln w="12700" cap="flat" cmpd="sng" algn="ctr">
            <a:solidFill>
              <a:srgbClr val="2C5376">
                <a:lumMod val="50000"/>
              </a:srgbClr>
            </a:solidFill>
            <a:prstDash val="solid"/>
            <a:round/>
            <a:headEnd type="none" w="med" len="med"/>
            <a:tailEnd type="stealth" w="lg" len="lg"/>
          </a:ln>
          <a:effectLst/>
        </p:spPr>
      </p:cxnSp>
      <p:cxnSp>
        <p:nvCxnSpPr>
          <p:cNvPr id="111" name="Straight Arrow Connector 110"/>
          <p:cNvCxnSpPr/>
          <p:nvPr/>
        </p:nvCxnSpPr>
        <p:spPr bwMode="gray">
          <a:xfrm rot="10800000">
            <a:off x="2899199" y="3086993"/>
            <a:ext cx="3251875" cy="805458"/>
          </a:xfrm>
          <a:prstGeom prst="straightConnector1">
            <a:avLst/>
          </a:prstGeom>
          <a:solidFill>
            <a:srgbClr val="000000"/>
          </a:solidFill>
          <a:ln w="12700" cap="flat" cmpd="sng" algn="ctr">
            <a:solidFill>
              <a:srgbClr val="2C5376">
                <a:lumMod val="50000"/>
              </a:srgbClr>
            </a:solidFill>
            <a:prstDash val="solid"/>
            <a:round/>
            <a:headEnd type="none" w="med" len="med"/>
            <a:tailEnd type="stealth" w="lg" len="lg"/>
          </a:ln>
          <a:effectLst/>
        </p:spPr>
      </p:cxnSp>
      <p:cxnSp>
        <p:nvCxnSpPr>
          <p:cNvPr id="112" name="Straight Arrow Connector 111"/>
          <p:cNvCxnSpPr/>
          <p:nvPr/>
        </p:nvCxnSpPr>
        <p:spPr bwMode="gray">
          <a:xfrm rot="10800000">
            <a:off x="6428759" y="3092351"/>
            <a:ext cx="1733083" cy="800100"/>
          </a:xfrm>
          <a:prstGeom prst="straightConnector1">
            <a:avLst/>
          </a:prstGeom>
          <a:solidFill>
            <a:srgbClr val="000000"/>
          </a:solidFill>
          <a:ln w="12700" cap="flat" cmpd="sng" algn="ctr">
            <a:solidFill>
              <a:srgbClr val="2C5376">
                <a:lumMod val="50000"/>
              </a:srgbClr>
            </a:solidFill>
            <a:prstDash val="solid"/>
            <a:round/>
            <a:headEnd type="none" w="med" len="med"/>
            <a:tailEnd type="stealth" w="lg" len="lg"/>
          </a:ln>
          <a:effectLst/>
        </p:spPr>
      </p:cxnSp>
      <p:cxnSp>
        <p:nvCxnSpPr>
          <p:cNvPr id="113" name="Straight Arrow Connector 112"/>
          <p:cNvCxnSpPr/>
          <p:nvPr/>
        </p:nvCxnSpPr>
        <p:spPr bwMode="gray">
          <a:xfrm rot="10800000">
            <a:off x="4648341" y="3081635"/>
            <a:ext cx="3434916" cy="831354"/>
          </a:xfrm>
          <a:prstGeom prst="straightConnector1">
            <a:avLst/>
          </a:prstGeom>
          <a:solidFill>
            <a:srgbClr val="000000"/>
          </a:solidFill>
          <a:ln w="12700" cap="flat" cmpd="sng" algn="ctr">
            <a:solidFill>
              <a:srgbClr val="2C5376">
                <a:lumMod val="50000"/>
              </a:srgbClr>
            </a:solidFill>
            <a:prstDash val="solid"/>
            <a:round/>
            <a:headEnd type="none" w="med" len="med"/>
            <a:tailEnd type="stealth" w="lg" len="lg"/>
          </a:ln>
          <a:effectLst/>
        </p:spPr>
      </p:cxnSp>
      <p:cxnSp>
        <p:nvCxnSpPr>
          <p:cNvPr id="114" name="Straight Arrow Connector 113"/>
          <p:cNvCxnSpPr/>
          <p:nvPr/>
        </p:nvCxnSpPr>
        <p:spPr bwMode="gray">
          <a:xfrm rot="10800000">
            <a:off x="3088478" y="3086994"/>
            <a:ext cx="4904598" cy="812602"/>
          </a:xfrm>
          <a:prstGeom prst="straightConnector1">
            <a:avLst/>
          </a:prstGeom>
          <a:solidFill>
            <a:srgbClr val="000000"/>
          </a:solidFill>
          <a:ln w="12700" cap="flat" cmpd="sng" algn="ctr">
            <a:solidFill>
              <a:srgbClr val="2C5376">
                <a:lumMod val="50000"/>
              </a:srgbClr>
            </a:solidFill>
            <a:prstDash val="solid"/>
            <a:round/>
            <a:headEnd type="none" w="med" len="med"/>
            <a:tailEnd type="stealth" w="lg" len="lg"/>
          </a:ln>
          <a:effectLst/>
        </p:spPr>
      </p:cxnSp>
      <p:cxnSp>
        <p:nvCxnSpPr>
          <p:cNvPr id="115" name="Straight Arrow Connector 114"/>
          <p:cNvCxnSpPr/>
          <p:nvPr/>
        </p:nvCxnSpPr>
        <p:spPr bwMode="gray">
          <a:xfrm flipV="1">
            <a:off x="2755433" y="3070032"/>
            <a:ext cx="3255446" cy="822425"/>
          </a:xfrm>
          <a:prstGeom prst="straightConnector1">
            <a:avLst/>
          </a:prstGeom>
          <a:solidFill>
            <a:srgbClr val="000000"/>
          </a:solidFill>
          <a:ln w="12700" cap="flat" cmpd="sng" algn="ctr">
            <a:solidFill>
              <a:srgbClr val="2C5376">
                <a:lumMod val="50000"/>
              </a:srgbClr>
            </a:solidFill>
            <a:prstDash val="solid"/>
            <a:round/>
            <a:headEnd type="none" w="med" len="med"/>
            <a:tailEnd type="stealth" w="lg" len="lg"/>
          </a:ln>
          <a:effectLst/>
        </p:spPr>
      </p:cxnSp>
      <p:cxnSp>
        <p:nvCxnSpPr>
          <p:cNvPr id="116" name="Straight Arrow Connector 115"/>
          <p:cNvCxnSpPr/>
          <p:nvPr/>
        </p:nvCxnSpPr>
        <p:spPr bwMode="gray">
          <a:xfrm flipV="1">
            <a:off x="2698300" y="3081635"/>
            <a:ext cx="1686653" cy="831354"/>
          </a:xfrm>
          <a:prstGeom prst="straightConnector1">
            <a:avLst/>
          </a:prstGeom>
          <a:solidFill>
            <a:srgbClr val="000000"/>
          </a:solidFill>
          <a:ln w="12700" cap="flat" cmpd="sng" algn="ctr">
            <a:solidFill>
              <a:srgbClr val="2C5376">
                <a:lumMod val="50000"/>
              </a:srgbClr>
            </a:solidFill>
            <a:prstDash val="solid"/>
            <a:round/>
            <a:headEnd type="none" w="med" len="med"/>
            <a:tailEnd type="stealth" w="lg" len="lg"/>
          </a:ln>
          <a:effectLst/>
        </p:spPr>
      </p:cxnSp>
      <p:cxnSp>
        <p:nvCxnSpPr>
          <p:cNvPr id="117" name="Straight Arrow Connector 116"/>
          <p:cNvCxnSpPr/>
          <p:nvPr/>
        </p:nvCxnSpPr>
        <p:spPr bwMode="gray">
          <a:xfrm rot="16200000" flipV="1">
            <a:off x="2136631" y="3428119"/>
            <a:ext cx="809030" cy="116075"/>
          </a:xfrm>
          <a:prstGeom prst="straightConnector1">
            <a:avLst/>
          </a:prstGeom>
          <a:solidFill>
            <a:srgbClr val="000000"/>
          </a:solidFill>
          <a:ln w="12700" cap="flat" cmpd="sng" algn="ctr">
            <a:solidFill>
              <a:srgbClr val="2C5376">
                <a:lumMod val="50000"/>
              </a:srgbClr>
            </a:solidFill>
            <a:prstDash val="solid"/>
            <a:round/>
            <a:headEnd type="none" w="med" len="med"/>
            <a:tailEnd type="stealth" w="lg" len="lg"/>
          </a:ln>
          <a:effectLst/>
        </p:spPr>
      </p:cxnSp>
      <p:cxnSp>
        <p:nvCxnSpPr>
          <p:cNvPr id="118" name="Straight Arrow Connector 117"/>
          <p:cNvCxnSpPr/>
          <p:nvPr/>
        </p:nvCxnSpPr>
        <p:spPr bwMode="gray">
          <a:xfrm flipV="1">
            <a:off x="1019671" y="3081638"/>
            <a:ext cx="4683164" cy="843855"/>
          </a:xfrm>
          <a:prstGeom prst="straightConnector1">
            <a:avLst/>
          </a:prstGeom>
          <a:solidFill>
            <a:srgbClr val="000000"/>
          </a:solidFill>
          <a:ln w="12700" cap="flat" cmpd="sng" algn="ctr">
            <a:solidFill>
              <a:srgbClr val="2C5376">
                <a:lumMod val="50000"/>
              </a:srgbClr>
            </a:solidFill>
            <a:prstDash val="solid"/>
            <a:round/>
            <a:headEnd type="none" w="med" len="med"/>
            <a:tailEnd type="stealth" w="lg" len="lg"/>
          </a:ln>
          <a:effectLst/>
        </p:spPr>
      </p:cxnSp>
      <p:cxnSp>
        <p:nvCxnSpPr>
          <p:cNvPr id="119" name="Straight Arrow Connector 118"/>
          <p:cNvCxnSpPr/>
          <p:nvPr/>
        </p:nvCxnSpPr>
        <p:spPr bwMode="gray">
          <a:xfrm flipV="1">
            <a:off x="929491" y="3103067"/>
            <a:ext cx="3246517" cy="809922"/>
          </a:xfrm>
          <a:prstGeom prst="straightConnector1">
            <a:avLst/>
          </a:prstGeom>
          <a:solidFill>
            <a:srgbClr val="000000"/>
          </a:solidFill>
          <a:ln w="12700" cap="flat" cmpd="sng" algn="ctr">
            <a:solidFill>
              <a:srgbClr val="2C5376">
                <a:lumMod val="50000"/>
              </a:srgbClr>
            </a:solidFill>
            <a:prstDash val="solid"/>
            <a:round/>
            <a:headEnd type="none" w="med" len="med"/>
            <a:tailEnd type="stealth" w="lg" len="lg"/>
          </a:ln>
          <a:effectLst/>
        </p:spPr>
      </p:cxnSp>
      <p:cxnSp>
        <p:nvCxnSpPr>
          <p:cNvPr id="120" name="Straight Arrow Connector 119"/>
          <p:cNvCxnSpPr/>
          <p:nvPr/>
        </p:nvCxnSpPr>
        <p:spPr bwMode="gray">
          <a:xfrm flipV="1">
            <a:off x="816987" y="3092351"/>
            <a:ext cx="1523256" cy="828675"/>
          </a:xfrm>
          <a:prstGeom prst="straightConnector1">
            <a:avLst/>
          </a:prstGeom>
          <a:solidFill>
            <a:srgbClr val="000000"/>
          </a:solidFill>
          <a:ln w="12700" cap="flat" cmpd="sng" algn="ctr">
            <a:solidFill>
              <a:srgbClr val="2C5376">
                <a:lumMod val="50000"/>
              </a:srgbClr>
            </a:solidFill>
            <a:prstDash val="solid"/>
            <a:round/>
            <a:headEnd type="none" w="med" len="med"/>
            <a:tailEnd type="stealth" w="lg" len="lg"/>
          </a:ln>
          <a:effectLst/>
        </p:spPr>
      </p:cxnSp>
      <p:sp>
        <p:nvSpPr>
          <p:cNvPr id="121" name="TextBox 78"/>
          <p:cNvSpPr txBox="1">
            <a:spLocks noChangeArrowheads="1"/>
          </p:cNvSpPr>
          <p:nvPr/>
        </p:nvSpPr>
        <p:spPr bwMode="gray">
          <a:xfrm>
            <a:off x="0" y="4301432"/>
            <a:ext cx="9144000" cy="231396"/>
          </a:xfrm>
          <a:prstGeom prst="rect">
            <a:avLst/>
          </a:prstGeom>
          <a:noFill/>
          <a:ln w="9525">
            <a:noFill/>
            <a:miter lim="800000"/>
            <a:headEnd/>
            <a:tailEnd/>
          </a:ln>
        </p:spPr>
        <p:txBody>
          <a:bodyPr lIns="46278" tIns="23139" rIns="46278" bIns="23139">
            <a:spAutoFit/>
          </a:bodyPr>
          <a:lstStyle/>
          <a:p>
            <a:pPr algn="ctr"/>
            <a:r>
              <a:rPr lang="en-US" sz="1200">
                <a:solidFill>
                  <a:srgbClr val="000000"/>
                </a:solidFill>
                <a:latin typeface="Calibri" pitchFamily="34" charset="0"/>
              </a:rPr>
              <a:t>Send data from 1000s of servers using combination of </a:t>
            </a:r>
            <a:r>
              <a:rPr lang="en-US" sz="1200" b="1">
                <a:solidFill>
                  <a:srgbClr val="000000"/>
                </a:solidFill>
                <a:latin typeface="Calibri" pitchFamily="34" charset="0"/>
              </a:rPr>
              <a:t>Splunk Forwarders</a:t>
            </a:r>
            <a:r>
              <a:rPr lang="en-US" sz="1200">
                <a:solidFill>
                  <a:srgbClr val="000000"/>
                </a:solidFill>
                <a:latin typeface="Calibri" pitchFamily="34" charset="0"/>
              </a:rPr>
              <a:t>, syslog, WMI, message queues, or other remote protocols</a:t>
            </a:r>
          </a:p>
        </p:txBody>
      </p:sp>
      <p:sp>
        <p:nvSpPr>
          <p:cNvPr id="122" name="TextBox 79"/>
          <p:cNvSpPr txBox="1">
            <a:spLocks noChangeArrowheads="1"/>
          </p:cNvSpPr>
          <p:nvPr/>
        </p:nvSpPr>
        <p:spPr bwMode="gray">
          <a:xfrm>
            <a:off x="1111182" y="3479718"/>
            <a:ext cx="6746387" cy="231396"/>
          </a:xfrm>
          <a:prstGeom prst="rect">
            <a:avLst/>
          </a:prstGeom>
          <a:solidFill>
            <a:schemeClr val="bg1"/>
          </a:solidFill>
          <a:ln w="9525">
            <a:noFill/>
            <a:miter lim="800000"/>
            <a:headEnd/>
            <a:tailEnd/>
          </a:ln>
        </p:spPr>
        <p:txBody>
          <a:bodyPr wrap="square" lIns="46278" tIns="23139" rIns="46278" bIns="23139">
            <a:spAutoFit/>
          </a:bodyPr>
          <a:lstStyle/>
          <a:p>
            <a:pPr algn="ctr"/>
            <a:r>
              <a:rPr lang="en-US" sz="1200" dirty="0">
                <a:solidFill>
                  <a:srgbClr val="000000"/>
                </a:solidFill>
                <a:latin typeface="Calibri" pitchFamily="34" charset="0"/>
              </a:rPr>
              <a:t>Auto load-balanced forwarding to as many </a:t>
            </a:r>
            <a:r>
              <a:rPr lang="en-US" sz="1200" b="1" dirty="0">
                <a:solidFill>
                  <a:srgbClr val="000000"/>
                </a:solidFill>
                <a:latin typeface="Calibri" pitchFamily="34" charset="0"/>
              </a:rPr>
              <a:t>Splunk Indexers </a:t>
            </a:r>
            <a:r>
              <a:rPr lang="en-US" sz="1200" dirty="0">
                <a:solidFill>
                  <a:srgbClr val="000000"/>
                </a:solidFill>
                <a:latin typeface="Calibri" pitchFamily="34" charset="0"/>
              </a:rPr>
              <a:t>as you need to index terabytes/day</a:t>
            </a:r>
          </a:p>
        </p:txBody>
      </p:sp>
      <p:sp>
        <p:nvSpPr>
          <p:cNvPr id="123" name="TextBox 81"/>
          <p:cNvSpPr txBox="1">
            <a:spLocks noChangeArrowheads="1"/>
          </p:cNvSpPr>
          <p:nvPr/>
        </p:nvSpPr>
        <p:spPr bwMode="gray">
          <a:xfrm>
            <a:off x="2779210" y="2200275"/>
            <a:ext cx="3460043" cy="231396"/>
          </a:xfrm>
          <a:prstGeom prst="rect">
            <a:avLst/>
          </a:prstGeom>
          <a:solidFill>
            <a:srgbClr val="FFFFFF"/>
          </a:solidFill>
          <a:ln w="9525">
            <a:noFill/>
            <a:miter lim="800000"/>
            <a:headEnd/>
            <a:tailEnd/>
          </a:ln>
        </p:spPr>
        <p:txBody>
          <a:bodyPr wrap="square" lIns="46278" tIns="23139" rIns="46278" bIns="23139">
            <a:spAutoFit/>
          </a:bodyPr>
          <a:lstStyle/>
          <a:p>
            <a:pPr algn="ctr"/>
            <a:r>
              <a:rPr lang="en-US" sz="1200" dirty="0">
                <a:solidFill>
                  <a:srgbClr val="000000"/>
                </a:solidFill>
                <a:latin typeface="Calibri" pitchFamily="34" charset="0"/>
              </a:rPr>
              <a:t>Offload search load to </a:t>
            </a:r>
            <a:r>
              <a:rPr lang="en-US" sz="1200" b="1" dirty="0">
                <a:solidFill>
                  <a:srgbClr val="000000"/>
                </a:solidFill>
                <a:latin typeface="Calibri" pitchFamily="34" charset="0"/>
              </a:rPr>
              <a:t>Splunk Search Heads</a:t>
            </a:r>
            <a:r>
              <a:rPr lang="en-US" sz="1200" dirty="0">
                <a:solidFill>
                  <a:srgbClr val="000000"/>
                </a:solidFill>
                <a:latin typeface="Calibri" pitchFamily="34" charset="0"/>
              </a:rPr>
              <a:t> </a:t>
            </a:r>
          </a:p>
        </p:txBody>
      </p:sp>
      <p:grpSp>
        <p:nvGrpSpPr>
          <p:cNvPr id="42" name="Group 41"/>
          <p:cNvGrpSpPr/>
          <p:nvPr/>
        </p:nvGrpSpPr>
        <p:grpSpPr bwMode="gray">
          <a:xfrm>
            <a:off x="3765217" y="1528676"/>
            <a:ext cx="1446095" cy="468619"/>
            <a:chOff x="10486669" y="5102908"/>
            <a:chExt cx="4631670" cy="1500782"/>
          </a:xfrm>
        </p:grpSpPr>
        <p:sp>
          <p:nvSpPr>
            <p:cNvPr id="43" name="Rectangle 26"/>
            <p:cNvSpPr>
              <a:spLocks noChangeArrowheads="1"/>
            </p:cNvSpPr>
            <p:nvPr/>
          </p:nvSpPr>
          <p:spPr bwMode="gray">
            <a:xfrm>
              <a:off x="10491288" y="5248656"/>
              <a:ext cx="4627051" cy="1255644"/>
            </a:xfrm>
            <a:prstGeom prst="rect">
              <a:avLst/>
            </a:prstGeom>
            <a:gradFill flip="none" rotWithShape="1">
              <a:gsLst>
                <a:gs pos="31000">
                  <a:srgbClr val="000000"/>
                </a:gs>
                <a:gs pos="100000">
                  <a:srgbClr val="5F5F5F"/>
                </a:gs>
              </a:gsLst>
              <a:lin ang="13500000" scaled="1"/>
              <a:tileRect/>
            </a:gradFill>
            <a:ln w="25400" algn="ctr">
              <a:noFill/>
              <a:round/>
              <a:headEnd/>
              <a:tailEnd/>
            </a:ln>
          </p:spPr>
          <p:txBody>
            <a:bodyPr/>
            <a:lstStyle/>
            <a:p>
              <a:endParaRPr lang="en-US" sz="1100"/>
            </a:p>
          </p:txBody>
        </p:sp>
        <p:pic>
          <p:nvPicPr>
            <p:cNvPr id="44" name="Picture 19" descr="white_shimmer_fade"/>
            <p:cNvPicPr>
              <a:picLocks noChangeAspect="1" noChangeArrowheads="1"/>
            </p:cNvPicPr>
            <p:nvPr/>
          </p:nvPicPr>
          <p:blipFill>
            <a:blip r:embed="rId16" cstate="print">
              <a:lum bright="-10000"/>
            </a:blip>
            <a:srcRect r="16128" b="34515"/>
            <a:stretch>
              <a:fillRect/>
            </a:stretch>
          </p:blipFill>
          <p:spPr bwMode="gray">
            <a:xfrm>
              <a:off x="11132596" y="5102908"/>
              <a:ext cx="3984424" cy="1500782"/>
            </a:xfrm>
            <a:prstGeom prst="rect">
              <a:avLst/>
            </a:prstGeom>
            <a:noFill/>
          </p:spPr>
        </p:pic>
        <p:pic>
          <p:nvPicPr>
            <p:cNvPr id="45" name="Picture 20" descr="white_shimmer_fade"/>
            <p:cNvPicPr>
              <a:picLocks noChangeAspect="1" noChangeArrowheads="1"/>
            </p:cNvPicPr>
            <p:nvPr/>
          </p:nvPicPr>
          <p:blipFill>
            <a:blip r:embed="rId16" cstate="print">
              <a:lum bright="-10000"/>
            </a:blip>
            <a:srcRect l="52306"/>
            <a:stretch>
              <a:fillRect/>
            </a:stretch>
          </p:blipFill>
          <p:spPr bwMode="gray">
            <a:xfrm>
              <a:off x="10486669" y="5160584"/>
              <a:ext cx="1842772" cy="694260"/>
            </a:xfrm>
            <a:prstGeom prst="rect">
              <a:avLst/>
            </a:prstGeom>
            <a:noFill/>
          </p:spPr>
        </p:pic>
      </p:grpSp>
      <p:pic>
        <p:nvPicPr>
          <p:cNvPr id="46" name="Picture 45" descr="splunk_product_logo_wht.png"/>
          <p:cNvPicPr>
            <a:picLocks noChangeAspect="1"/>
          </p:cNvPicPr>
          <p:nvPr/>
        </p:nvPicPr>
        <p:blipFill>
          <a:blip r:embed="rId17" cstate="print"/>
          <a:stretch>
            <a:fillRect/>
          </a:stretch>
        </p:blipFill>
        <p:spPr>
          <a:xfrm>
            <a:off x="4111278" y="1650402"/>
            <a:ext cx="754808" cy="252568"/>
          </a:xfrm>
          <a:prstGeom prst="rect">
            <a:avLst/>
          </a:prstGeom>
        </p:spPr>
      </p:pic>
      <p:grpSp>
        <p:nvGrpSpPr>
          <p:cNvPr id="47" name="Group 46"/>
          <p:cNvGrpSpPr/>
          <p:nvPr/>
        </p:nvGrpSpPr>
        <p:grpSpPr bwMode="gray">
          <a:xfrm>
            <a:off x="1931763" y="2595550"/>
            <a:ext cx="1446095" cy="468619"/>
            <a:chOff x="10486669" y="5102908"/>
            <a:chExt cx="4631670" cy="1500782"/>
          </a:xfrm>
        </p:grpSpPr>
        <p:sp>
          <p:nvSpPr>
            <p:cNvPr id="48" name="Rectangle 26"/>
            <p:cNvSpPr>
              <a:spLocks noChangeArrowheads="1"/>
            </p:cNvSpPr>
            <p:nvPr/>
          </p:nvSpPr>
          <p:spPr bwMode="gray">
            <a:xfrm>
              <a:off x="10491288" y="5248656"/>
              <a:ext cx="4627051" cy="1255644"/>
            </a:xfrm>
            <a:prstGeom prst="rect">
              <a:avLst/>
            </a:prstGeom>
            <a:gradFill flip="none" rotWithShape="1">
              <a:gsLst>
                <a:gs pos="31000">
                  <a:srgbClr val="000000"/>
                </a:gs>
                <a:gs pos="100000">
                  <a:srgbClr val="5F5F5F"/>
                </a:gs>
              </a:gsLst>
              <a:lin ang="13500000" scaled="1"/>
              <a:tileRect/>
            </a:gradFill>
            <a:ln w="25400" algn="ctr">
              <a:noFill/>
              <a:round/>
              <a:headEnd/>
              <a:tailEnd/>
            </a:ln>
          </p:spPr>
          <p:txBody>
            <a:bodyPr/>
            <a:lstStyle/>
            <a:p>
              <a:endParaRPr lang="en-US" sz="1100"/>
            </a:p>
          </p:txBody>
        </p:sp>
        <p:pic>
          <p:nvPicPr>
            <p:cNvPr id="49" name="Picture 19" descr="white_shimmer_fade"/>
            <p:cNvPicPr>
              <a:picLocks noChangeAspect="1" noChangeArrowheads="1"/>
            </p:cNvPicPr>
            <p:nvPr/>
          </p:nvPicPr>
          <p:blipFill>
            <a:blip r:embed="rId16" cstate="print">
              <a:lum bright="-10000"/>
            </a:blip>
            <a:srcRect r="16128" b="34515"/>
            <a:stretch>
              <a:fillRect/>
            </a:stretch>
          </p:blipFill>
          <p:spPr bwMode="gray">
            <a:xfrm>
              <a:off x="11132596" y="5102908"/>
              <a:ext cx="3984424" cy="1500782"/>
            </a:xfrm>
            <a:prstGeom prst="rect">
              <a:avLst/>
            </a:prstGeom>
            <a:noFill/>
          </p:spPr>
        </p:pic>
        <p:pic>
          <p:nvPicPr>
            <p:cNvPr id="50" name="Picture 20" descr="white_shimmer_fade"/>
            <p:cNvPicPr>
              <a:picLocks noChangeAspect="1" noChangeArrowheads="1"/>
            </p:cNvPicPr>
            <p:nvPr/>
          </p:nvPicPr>
          <p:blipFill>
            <a:blip r:embed="rId16" cstate="print">
              <a:lum bright="-10000"/>
            </a:blip>
            <a:srcRect l="52306"/>
            <a:stretch>
              <a:fillRect/>
            </a:stretch>
          </p:blipFill>
          <p:spPr bwMode="gray">
            <a:xfrm>
              <a:off x="10486669" y="5160584"/>
              <a:ext cx="1842772" cy="694260"/>
            </a:xfrm>
            <a:prstGeom prst="rect">
              <a:avLst/>
            </a:prstGeom>
            <a:noFill/>
          </p:spPr>
        </p:pic>
      </p:grpSp>
      <p:pic>
        <p:nvPicPr>
          <p:cNvPr id="51" name="Picture 50" descr="splunk_product_logo_wht.png"/>
          <p:cNvPicPr>
            <a:picLocks noChangeAspect="1"/>
          </p:cNvPicPr>
          <p:nvPr/>
        </p:nvPicPr>
        <p:blipFill>
          <a:blip r:embed="rId17" cstate="print"/>
          <a:stretch>
            <a:fillRect/>
          </a:stretch>
        </p:blipFill>
        <p:spPr>
          <a:xfrm>
            <a:off x="2277829" y="2717273"/>
            <a:ext cx="754808" cy="252568"/>
          </a:xfrm>
          <a:prstGeom prst="rect">
            <a:avLst/>
          </a:prstGeom>
        </p:spPr>
      </p:pic>
      <p:grpSp>
        <p:nvGrpSpPr>
          <p:cNvPr id="52" name="Group 51"/>
          <p:cNvGrpSpPr/>
          <p:nvPr/>
        </p:nvGrpSpPr>
        <p:grpSpPr bwMode="gray">
          <a:xfrm>
            <a:off x="3771073" y="2603831"/>
            <a:ext cx="1446095" cy="468619"/>
            <a:chOff x="10486669" y="5102908"/>
            <a:chExt cx="4631670" cy="1500782"/>
          </a:xfrm>
        </p:grpSpPr>
        <p:sp>
          <p:nvSpPr>
            <p:cNvPr id="53" name="Rectangle 26"/>
            <p:cNvSpPr>
              <a:spLocks noChangeArrowheads="1"/>
            </p:cNvSpPr>
            <p:nvPr/>
          </p:nvSpPr>
          <p:spPr bwMode="gray">
            <a:xfrm>
              <a:off x="10491288" y="5248656"/>
              <a:ext cx="4627051" cy="1255644"/>
            </a:xfrm>
            <a:prstGeom prst="rect">
              <a:avLst/>
            </a:prstGeom>
            <a:gradFill flip="none" rotWithShape="1">
              <a:gsLst>
                <a:gs pos="31000">
                  <a:srgbClr val="000000"/>
                </a:gs>
                <a:gs pos="100000">
                  <a:srgbClr val="5F5F5F"/>
                </a:gs>
              </a:gsLst>
              <a:lin ang="13500000" scaled="1"/>
              <a:tileRect/>
            </a:gradFill>
            <a:ln w="25400" algn="ctr">
              <a:noFill/>
              <a:round/>
              <a:headEnd/>
              <a:tailEnd/>
            </a:ln>
          </p:spPr>
          <p:txBody>
            <a:bodyPr/>
            <a:lstStyle/>
            <a:p>
              <a:endParaRPr lang="en-US" sz="1100"/>
            </a:p>
          </p:txBody>
        </p:sp>
        <p:pic>
          <p:nvPicPr>
            <p:cNvPr id="54" name="Picture 19" descr="white_shimmer_fade"/>
            <p:cNvPicPr>
              <a:picLocks noChangeAspect="1" noChangeArrowheads="1"/>
            </p:cNvPicPr>
            <p:nvPr/>
          </p:nvPicPr>
          <p:blipFill>
            <a:blip r:embed="rId16" cstate="print">
              <a:lum bright="-10000"/>
            </a:blip>
            <a:srcRect r="16128" b="34515"/>
            <a:stretch>
              <a:fillRect/>
            </a:stretch>
          </p:blipFill>
          <p:spPr bwMode="gray">
            <a:xfrm>
              <a:off x="11132596" y="5102908"/>
              <a:ext cx="3984424" cy="1500782"/>
            </a:xfrm>
            <a:prstGeom prst="rect">
              <a:avLst/>
            </a:prstGeom>
            <a:noFill/>
          </p:spPr>
        </p:pic>
        <p:pic>
          <p:nvPicPr>
            <p:cNvPr id="55" name="Picture 20" descr="white_shimmer_fade"/>
            <p:cNvPicPr>
              <a:picLocks noChangeAspect="1" noChangeArrowheads="1"/>
            </p:cNvPicPr>
            <p:nvPr/>
          </p:nvPicPr>
          <p:blipFill>
            <a:blip r:embed="rId16" cstate="print">
              <a:lum bright="-10000"/>
            </a:blip>
            <a:srcRect l="52306"/>
            <a:stretch>
              <a:fillRect/>
            </a:stretch>
          </p:blipFill>
          <p:spPr bwMode="gray">
            <a:xfrm>
              <a:off x="10486669" y="5160584"/>
              <a:ext cx="1842772" cy="694260"/>
            </a:xfrm>
            <a:prstGeom prst="rect">
              <a:avLst/>
            </a:prstGeom>
            <a:noFill/>
          </p:spPr>
        </p:pic>
      </p:grpSp>
      <p:pic>
        <p:nvPicPr>
          <p:cNvPr id="56" name="Picture 55" descr="splunk_product_logo_wht.png"/>
          <p:cNvPicPr>
            <a:picLocks noChangeAspect="1"/>
          </p:cNvPicPr>
          <p:nvPr/>
        </p:nvPicPr>
        <p:blipFill>
          <a:blip r:embed="rId17" cstate="print"/>
          <a:stretch>
            <a:fillRect/>
          </a:stretch>
        </p:blipFill>
        <p:spPr>
          <a:xfrm>
            <a:off x="4117134" y="2725560"/>
            <a:ext cx="754808" cy="252568"/>
          </a:xfrm>
          <a:prstGeom prst="rect">
            <a:avLst/>
          </a:prstGeom>
        </p:spPr>
      </p:pic>
      <p:grpSp>
        <p:nvGrpSpPr>
          <p:cNvPr id="57" name="Group 56"/>
          <p:cNvGrpSpPr/>
          <p:nvPr/>
        </p:nvGrpSpPr>
        <p:grpSpPr bwMode="gray">
          <a:xfrm>
            <a:off x="5604842" y="2600821"/>
            <a:ext cx="1446095" cy="468619"/>
            <a:chOff x="10486669" y="5102908"/>
            <a:chExt cx="4631670" cy="1500782"/>
          </a:xfrm>
        </p:grpSpPr>
        <p:sp>
          <p:nvSpPr>
            <p:cNvPr id="58" name="Rectangle 26"/>
            <p:cNvSpPr>
              <a:spLocks noChangeArrowheads="1"/>
            </p:cNvSpPr>
            <p:nvPr/>
          </p:nvSpPr>
          <p:spPr bwMode="gray">
            <a:xfrm>
              <a:off x="10491288" y="5248656"/>
              <a:ext cx="4627051" cy="1255644"/>
            </a:xfrm>
            <a:prstGeom prst="rect">
              <a:avLst/>
            </a:prstGeom>
            <a:gradFill flip="none" rotWithShape="1">
              <a:gsLst>
                <a:gs pos="31000">
                  <a:srgbClr val="000000"/>
                </a:gs>
                <a:gs pos="100000">
                  <a:srgbClr val="5F5F5F"/>
                </a:gs>
              </a:gsLst>
              <a:lin ang="13500000" scaled="1"/>
              <a:tileRect/>
            </a:gradFill>
            <a:ln w="25400" algn="ctr">
              <a:noFill/>
              <a:round/>
              <a:headEnd/>
              <a:tailEnd/>
            </a:ln>
          </p:spPr>
          <p:txBody>
            <a:bodyPr/>
            <a:lstStyle/>
            <a:p>
              <a:endParaRPr lang="en-US" sz="1100"/>
            </a:p>
          </p:txBody>
        </p:sp>
        <p:pic>
          <p:nvPicPr>
            <p:cNvPr id="59" name="Picture 19" descr="white_shimmer_fade"/>
            <p:cNvPicPr>
              <a:picLocks noChangeAspect="1" noChangeArrowheads="1"/>
            </p:cNvPicPr>
            <p:nvPr/>
          </p:nvPicPr>
          <p:blipFill>
            <a:blip r:embed="rId16" cstate="print">
              <a:lum bright="-10000"/>
            </a:blip>
            <a:srcRect r="16128" b="34515"/>
            <a:stretch>
              <a:fillRect/>
            </a:stretch>
          </p:blipFill>
          <p:spPr bwMode="gray">
            <a:xfrm>
              <a:off x="11132596" y="5102908"/>
              <a:ext cx="3984424" cy="1500782"/>
            </a:xfrm>
            <a:prstGeom prst="rect">
              <a:avLst/>
            </a:prstGeom>
            <a:noFill/>
          </p:spPr>
        </p:pic>
        <p:pic>
          <p:nvPicPr>
            <p:cNvPr id="60" name="Picture 20" descr="white_shimmer_fade"/>
            <p:cNvPicPr>
              <a:picLocks noChangeAspect="1" noChangeArrowheads="1"/>
            </p:cNvPicPr>
            <p:nvPr/>
          </p:nvPicPr>
          <p:blipFill>
            <a:blip r:embed="rId16" cstate="print">
              <a:lum bright="-10000"/>
            </a:blip>
            <a:srcRect l="52306"/>
            <a:stretch>
              <a:fillRect/>
            </a:stretch>
          </p:blipFill>
          <p:spPr bwMode="gray">
            <a:xfrm>
              <a:off x="10486669" y="5160584"/>
              <a:ext cx="1842772" cy="694260"/>
            </a:xfrm>
            <a:prstGeom prst="rect">
              <a:avLst/>
            </a:prstGeom>
            <a:noFill/>
          </p:spPr>
        </p:pic>
      </p:grpSp>
      <p:pic>
        <p:nvPicPr>
          <p:cNvPr id="61" name="Picture 60" descr="splunk_product_logo_wht.png"/>
          <p:cNvPicPr>
            <a:picLocks noChangeAspect="1"/>
          </p:cNvPicPr>
          <p:nvPr/>
        </p:nvPicPr>
        <p:blipFill>
          <a:blip r:embed="rId17" cstate="print"/>
          <a:stretch>
            <a:fillRect/>
          </a:stretch>
        </p:blipFill>
        <p:spPr>
          <a:xfrm>
            <a:off x="5950903" y="2722545"/>
            <a:ext cx="754808" cy="252568"/>
          </a:xfrm>
          <a:prstGeom prst="rect">
            <a:avLst/>
          </a:prstGeom>
        </p:spPr>
      </p:pic>
      <p:sp>
        <p:nvSpPr>
          <p:cNvPr id="62" name="Slide Number Placeholder 1"/>
          <p:cNvSpPr txBox="1">
            <a:spLocks/>
          </p:cNvSpPr>
          <p:nvPr/>
        </p:nvSpPr>
        <p:spPr bwMode="gray">
          <a:xfrm>
            <a:off x="4379913" y="4770440"/>
            <a:ext cx="385762" cy="257175"/>
          </a:xfrm>
          <a:prstGeom prst="rect">
            <a:avLst/>
          </a:prstGeom>
        </p:spPr>
        <p:txBody>
          <a:bodyPr vert="horz" lIns="81633" tIns="40817" rIns="81633" bIns="40817" rtlCol="0" anchor="ctr"/>
          <a:lstStyle>
            <a:defPPr>
              <a:defRPr lang="en-US"/>
            </a:defPPr>
            <a:lvl1pPr algn="ctr" defTabSz="816334" rtl="0" fontAlgn="auto">
              <a:spcBef>
                <a:spcPts val="0"/>
              </a:spcBef>
              <a:spcAft>
                <a:spcPts val="0"/>
              </a:spcAft>
              <a:defRPr sz="1100" kern="1200" smtClean="0">
                <a:solidFill>
                  <a:srgbClr val="C0C0C0"/>
                </a:solidFill>
                <a:latin typeface="+mn-lt"/>
                <a:ea typeface="+mn-ea"/>
                <a:cs typeface="+mn-cs"/>
              </a:defRPr>
            </a:lvl1pPr>
            <a:lvl2pPr marL="407988" indent="49213" algn="l" defTabSz="815975" rtl="0" fontAlgn="base">
              <a:spcBef>
                <a:spcPct val="0"/>
              </a:spcBef>
              <a:spcAft>
                <a:spcPct val="0"/>
              </a:spcAft>
              <a:defRPr sz="1600" kern="1200">
                <a:solidFill>
                  <a:schemeClr val="tx1"/>
                </a:solidFill>
                <a:latin typeface="Calibri" charset="0"/>
                <a:ea typeface="ＭＳ Ｐゴシック" charset="0"/>
                <a:cs typeface="ＭＳ Ｐゴシック" charset="0"/>
              </a:defRPr>
            </a:lvl2pPr>
            <a:lvl3pPr marL="815975" indent="98425" algn="l" defTabSz="815975" rtl="0" fontAlgn="base">
              <a:spcBef>
                <a:spcPct val="0"/>
              </a:spcBef>
              <a:spcAft>
                <a:spcPct val="0"/>
              </a:spcAft>
              <a:defRPr sz="1600" kern="1200">
                <a:solidFill>
                  <a:schemeClr val="tx1"/>
                </a:solidFill>
                <a:latin typeface="Calibri" charset="0"/>
                <a:ea typeface="ＭＳ Ｐゴシック" charset="0"/>
                <a:cs typeface="ＭＳ Ｐゴシック" charset="0"/>
              </a:defRPr>
            </a:lvl3pPr>
            <a:lvl4pPr marL="1223963" indent="147638" algn="l" defTabSz="815975" rtl="0" fontAlgn="base">
              <a:spcBef>
                <a:spcPct val="0"/>
              </a:spcBef>
              <a:spcAft>
                <a:spcPct val="0"/>
              </a:spcAft>
              <a:defRPr sz="1600" kern="1200">
                <a:solidFill>
                  <a:schemeClr val="tx1"/>
                </a:solidFill>
                <a:latin typeface="Calibri" charset="0"/>
                <a:ea typeface="ＭＳ Ｐゴシック" charset="0"/>
                <a:cs typeface="ＭＳ Ｐゴシック" charset="0"/>
              </a:defRPr>
            </a:lvl4pPr>
            <a:lvl5pPr marL="1631950" indent="196850" algn="l" defTabSz="815975" rtl="0" fontAlgn="base">
              <a:spcBef>
                <a:spcPct val="0"/>
              </a:spcBef>
              <a:spcAft>
                <a:spcPct val="0"/>
              </a:spcAft>
              <a:defRPr sz="16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16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16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16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1600" kern="1200">
                <a:solidFill>
                  <a:schemeClr val="tx1"/>
                </a:solidFill>
                <a:latin typeface="Calibri" charset="0"/>
                <a:ea typeface="ＭＳ Ｐゴシック" charset="0"/>
                <a:cs typeface="ＭＳ Ｐゴシック" charset="0"/>
              </a:defRPr>
            </a:lvl9pPr>
          </a:lstStyle>
          <a:p>
            <a:fld id="{E6707566-99EF-474A-8D0F-F855B60859E5}" type="slidenum">
              <a:rPr lang="en-US" smtClean="0"/>
              <a:pPr/>
              <a:t>19</a:t>
            </a:fld>
            <a:endParaRPr lang="en-US" dirty="0"/>
          </a:p>
        </p:txBody>
      </p:sp>
    </p:spTree>
    <p:extLst>
      <p:ext uri="{BB962C8B-B14F-4D97-AF65-F5344CB8AC3E}">
        <p14:creationId xmlns:p14="http://schemas.microsoft.com/office/powerpoint/2010/main" val="319045773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yclorama.png"/>
          <p:cNvPicPr>
            <a:picLocks noChangeAspect="1"/>
          </p:cNvPicPr>
          <p:nvPr/>
        </p:nvPicPr>
        <p:blipFill>
          <a:blip r:embed="rId3"/>
          <a:stretch>
            <a:fillRect/>
          </a:stretch>
        </p:blipFill>
        <p:spPr>
          <a:xfrm>
            <a:off x="0" y="-19050"/>
            <a:ext cx="9144000" cy="4708900"/>
          </a:xfrm>
          <a:prstGeom prst="rect">
            <a:avLst/>
          </a:prstGeom>
        </p:spPr>
      </p:pic>
      <p:pic>
        <p:nvPicPr>
          <p:cNvPr id="5" name="Picture 4" descr="data-stream.png"/>
          <p:cNvPicPr>
            <a:picLocks noChangeAspect="1"/>
          </p:cNvPicPr>
          <p:nvPr/>
        </p:nvPicPr>
        <p:blipFill>
          <a:blip r:embed="rId4">
            <a:lum contrast="-100000"/>
          </a:blip>
          <a:stretch>
            <a:fillRect/>
          </a:stretch>
        </p:blipFill>
        <p:spPr>
          <a:xfrm>
            <a:off x="0" y="0"/>
            <a:ext cx="8820579" cy="4691524"/>
          </a:xfrm>
          <a:prstGeom prst="rect">
            <a:avLst/>
          </a:prstGeom>
        </p:spPr>
      </p:pic>
      <p:sp>
        <p:nvSpPr>
          <p:cNvPr id="2" name="Title 1"/>
          <p:cNvSpPr>
            <a:spLocks noGrp="1"/>
          </p:cNvSpPr>
          <p:nvPr>
            <p:ph type="title"/>
          </p:nvPr>
        </p:nvSpPr>
        <p:spPr>
          <a:xfrm>
            <a:off x="17886" y="27415"/>
            <a:ext cx="9144000" cy="857250"/>
          </a:xfrm>
        </p:spPr>
        <p:txBody>
          <a:bodyPr/>
          <a:lstStyle/>
          <a:p>
            <a:r>
              <a:rPr lang="en-US" dirty="0" smtClean="0"/>
              <a:t>What We’ll Talk About</a:t>
            </a:r>
            <a:endParaRPr lang="en-US" dirty="0"/>
          </a:p>
        </p:txBody>
      </p:sp>
      <p:sp>
        <p:nvSpPr>
          <p:cNvPr id="3" name="Content Placeholder 2"/>
          <p:cNvSpPr>
            <a:spLocks noGrp="1"/>
          </p:cNvSpPr>
          <p:nvPr>
            <p:ph sz="quarter" idx="14"/>
          </p:nvPr>
        </p:nvSpPr>
        <p:spPr>
          <a:xfrm>
            <a:off x="288839" y="1138612"/>
            <a:ext cx="8555969" cy="2822668"/>
          </a:xfrm>
          <a:prstGeom prst="rect">
            <a:avLst/>
          </a:prstGeom>
        </p:spPr>
        <p:txBody>
          <a:bodyPr lIns="51426" tIns="25713" rIns="51426" bIns="25713">
            <a:noAutofit/>
          </a:bodyPr>
          <a:lstStyle/>
          <a:p>
            <a:pPr>
              <a:lnSpc>
                <a:spcPct val="110000"/>
              </a:lnSpc>
              <a:spcBef>
                <a:spcPts val="300"/>
              </a:spcBef>
              <a:spcAft>
                <a:spcPts val="300"/>
              </a:spcAft>
            </a:pPr>
            <a:r>
              <a:rPr lang="en-US" sz="2800" dirty="0" smtClean="0"/>
              <a:t>Supporting the Anytime, Anywhere Network</a:t>
            </a:r>
            <a:endParaRPr lang="en-US" sz="2800" dirty="0"/>
          </a:p>
          <a:p>
            <a:pPr>
              <a:lnSpc>
                <a:spcPct val="110000"/>
              </a:lnSpc>
              <a:spcBef>
                <a:spcPts val="300"/>
              </a:spcBef>
              <a:spcAft>
                <a:spcPts val="300"/>
              </a:spcAft>
            </a:pPr>
            <a:r>
              <a:rPr lang="en-US" sz="2800" dirty="0" smtClean="0"/>
              <a:t>Splunk and Big Data</a:t>
            </a:r>
            <a:endParaRPr lang="en-US" sz="2800" dirty="0"/>
          </a:p>
          <a:p>
            <a:pPr>
              <a:lnSpc>
                <a:spcPct val="110000"/>
              </a:lnSpc>
              <a:spcBef>
                <a:spcPts val="300"/>
              </a:spcBef>
              <a:spcAft>
                <a:spcPts val="300"/>
              </a:spcAft>
            </a:pPr>
            <a:r>
              <a:rPr lang="en-US" sz="2800" dirty="0" smtClean="0"/>
              <a:t>Comcast’s </a:t>
            </a:r>
            <a:r>
              <a:rPr lang="en-US" sz="2800" dirty="0"/>
              <a:t>U</a:t>
            </a:r>
            <a:r>
              <a:rPr lang="en-US" sz="2800" dirty="0" smtClean="0"/>
              <a:t>niversal Database Initiative</a:t>
            </a:r>
          </a:p>
          <a:p>
            <a:pPr>
              <a:lnSpc>
                <a:spcPct val="110000"/>
              </a:lnSpc>
              <a:spcBef>
                <a:spcPts val="300"/>
              </a:spcBef>
              <a:spcAft>
                <a:spcPts val="300"/>
              </a:spcAft>
            </a:pPr>
            <a:r>
              <a:rPr lang="en-US" sz="2800" dirty="0" smtClean="0"/>
              <a:t>Going for Gold – the London Olympics</a:t>
            </a:r>
            <a:endParaRPr lang="en-US" sz="2800" dirty="0"/>
          </a:p>
        </p:txBody>
      </p:sp>
      <p:sp>
        <p:nvSpPr>
          <p:cNvPr id="4" name="Slide Number Placeholder 3"/>
          <p:cNvSpPr>
            <a:spLocks noGrp="1"/>
          </p:cNvSpPr>
          <p:nvPr>
            <p:ph type="sldNum" sz="quarter" idx="15"/>
          </p:nvPr>
        </p:nvSpPr>
        <p:spPr>
          <a:prstGeom prst="rect">
            <a:avLst/>
          </a:prstGeom>
        </p:spPr>
        <p:txBody>
          <a:bodyPr lIns="51426" tIns="25713" rIns="51426" bIns="25713"/>
          <a:lstStyle/>
          <a:p>
            <a:fld id="{027CC8FC-DC84-4CE8-AADD-ED05D9A2A54F}" type="slidenum">
              <a:rPr lang="en-US" smtClean="0"/>
              <a:pPr/>
              <a:t>2</a:t>
            </a:fld>
            <a:endParaRPr lang="en-US"/>
          </a:p>
        </p:txBody>
      </p:sp>
    </p:spTree>
    <p:extLst>
      <p:ext uri="{BB962C8B-B14F-4D97-AF65-F5344CB8AC3E}">
        <p14:creationId xmlns:p14="http://schemas.microsoft.com/office/powerpoint/2010/main" val="368976018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0"/>
          <p:cNvSpPr>
            <a:spLocks noChangeArrowheads="1"/>
          </p:cNvSpPr>
          <p:nvPr/>
        </p:nvSpPr>
        <p:spPr bwMode="gray">
          <a:xfrm>
            <a:off x="0" y="832254"/>
            <a:ext cx="9144000" cy="1081135"/>
          </a:xfrm>
          <a:prstGeom prst="rect">
            <a:avLst/>
          </a:prstGeom>
          <a:solidFill>
            <a:srgbClr val="C0C0C0"/>
          </a:solidFill>
          <a:ln w="9525">
            <a:noFill/>
            <a:miter lim="800000"/>
            <a:headEnd/>
            <a:tailEnd/>
          </a:ln>
        </p:spPr>
        <p:txBody>
          <a:bodyPr wrap="none" lIns="51426" tIns="25713" rIns="51426" bIns="25713" anchor="ctr"/>
          <a:lstStyle/>
          <a:p>
            <a:endParaRPr lang="en-US"/>
          </a:p>
        </p:txBody>
      </p:sp>
      <p:sp>
        <p:nvSpPr>
          <p:cNvPr id="2" name="Title 1"/>
          <p:cNvSpPr>
            <a:spLocks noGrp="1"/>
          </p:cNvSpPr>
          <p:nvPr>
            <p:ph type="title"/>
          </p:nvPr>
        </p:nvSpPr>
        <p:spPr/>
        <p:txBody>
          <a:bodyPr/>
          <a:lstStyle/>
          <a:p>
            <a:r>
              <a:rPr lang="en-US" dirty="0" smtClean="0">
                <a:solidFill>
                  <a:srgbClr val="262626"/>
                </a:solidFill>
                <a:latin typeface="Calibri" pitchFamily="34" charset="0"/>
                <a:sym typeface="Myriad Pro"/>
              </a:rPr>
              <a:t>Analyzing Heterogeneous Data</a:t>
            </a:r>
            <a:endParaRPr lang="en-US" dirty="0"/>
          </a:p>
        </p:txBody>
      </p:sp>
      <p:sp>
        <p:nvSpPr>
          <p:cNvPr id="11" name="Rectangle 16"/>
          <p:cNvSpPr>
            <a:spLocks noChangeArrowheads="1"/>
          </p:cNvSpPr>
          <p:nvPr/>
        </p:nvSpPr>
        <p:spPr bwMode="gray">
          <a:xfrm>
            <a:off x="299115" y="1966782"/>
            <a:ext cx="2353636" cy="2021698"/>
          </a:xfrm>
          <a:prstGeom prst="rect">
            <a:avLst/>
          </a:prstGeom>
          <a:noFill/>
          <a:ln w="9525">
            <a:noFill/>
            <a:miter lim="800000"/>
            <a:headEnd/>
            <a:tailEnd/>
          </a:ln>
        </p:spPr>
        <p:txBody>
          <a:bodyPr lIns="51426" tIns="25713" rIns="51426" bIns="25713">
            <a:spAutoFit/>
          </a:bodyPr>
          <a:lstStyle/>
          <a:p>
            <a:pPr marL="190169" indent="-190169">
              <a:buClr>
                <a:srgbClr val="6B8F46"/>
              </a:buClr>
              <a:buSzPct val="80000"/>
              <a:buBlip>
                <a:blip r:embed="rId3"/>
              </a:buBlip>
            </a:pPr>
            <a:r>
              <a:rPr lang="en-US" dirty="0">
                <a:solidFill>
                  <a:srgbClr val="000000"/>
                </a:solidFill>
                <a:latin typeface="Calibri" pitchFamily="34" charset="0"/>
              </a:rPr>
              <a:t>No data normalization</a:t>
            </a:r>
          </a:p>
          <a:p>
            <a:pPr marL="190169" indent="-190169">
              <a:buClr>
                <a:srgbClr val="6B8F46"/>
              </a:buClr>
              <a:buSzPct val="80000"/>
              <a:buBlip>
                <a:blip r:embed="rId3"/>
              </a:buBlip>
            </a:pPr>
            <a:r>
              <a:rPr lang="en-US" dirty="0">
                <a:solidFill>
                  <a:srgbClr val="000000"/>
                </a:solidFill>
                <a:latin typeface="Calibri" pitchFamily="34" charset="0"/>
              </a:rPr>
              <a:t>Automatically handles timestamps</a:t>
            </a:r>
          </a:p>
          <a:p>
            <a:pPr marL="190169" indent="-190169">
              <a:buClr>
                <a:srgbClr val="6B8F46"/>
              </a:buClr>
              <a:buSzPct val="80000"/>
              <a:buBlip>
                <a:blip r:embed="rId3"/>
              </a:buBlip>
            </a:pPr>
            <a:r>
              <a:rPr lang="en-US" dirty="0">
                <a:solidFill>
                  <a:srgbClr val="000000"/>
                </a:solidFill>
                <a:latin typeface="Calibri" pitchFamily="34" charset="0"/>
              </a:rPr>
              <a:t>Parsers not required</a:t>
            </a:r>
          </a:p>
          <a:p>
            <a:pPr marL="190169" indent="-190169">
              <a:buClr>
                <a:srgbClr val="6B8F46"/>
              </a:buClr>
              <a:buSzPct val="80000"/>
              <a:buBlip>
                <a:blip r:embed="rId3"/>
              </a:buBlip>
            </a:pPr>
            <a:r>
              <a:rPr lang="en-US" dirty="0">
                <a:solidFill>
                  <a:srgbClr val="000000"/>
                </a:solidFill>
                <a:latin typeface="Calibri" pitchFamily="34" charset="0"/>
              </a:rPr>
              <a:t>Index every term &amp; pattern “blindly”</a:t>
            </a:r>
          </a:p>
          <a:p>
            <a:pPr marL="190169" indent="-190169">
              <a:buClr>
                <a:srgbClr val="6B8F46"/>
              </a:buClr>
              <a:buSzPct val="80000"/>
              <a:buBlip>
                <a:blip r:embed="rId3"/>
              </a:buBlip>
            </a:pPr>
            <a:r>
              <a:rPr lang="en-US" dirty="0">
                <a:solidFill>
                  <a:srgbClr val="000000"/>
                </a:solidFill>
                <a:latin typeface="Calibri" pitchFamily="34" charset="0"/>
              </a:rPr>
              <a:t>No attempt to “understand” up front</a:t>
            </a:r>
          </a:p>
        </p:txBody>
      </p:sp>
      <p:sp>
        <p:nvSpPr>
          <p:cNvPr id="12" name="Rectangle 17"/>
          <p:cNvSpPr>
            <a:spLocks noChangeArrowheads="1"/>
          </p:cNvSpPr>
          <p:nvPr/>
        </p:nvSpPr>
        <p:spPr bwMode="gray">
          <a:xfrm>
            <a:off x="6720720" y="1966782"/>
            <a:ext cx="2308992" cy="1529256"/>
          </a:xfrm>
          <a:prstGeom prst="rect">
            <a:avLst/>
          </a:prstGeom>
          <a:noFill/>
          <a:ln w="9525">
            <a:noFill/>
            <a:miter lim="800000"/>
            <a:headEnd/>
            <a:tailEnd/>
          </a:ln>
        </p:spPr>
        <p:txBody>
          <a:bodyPr lIns="51426" tIns="25713" rIns="51426" bIns="25713">
            <a:spAutoFit/>
          </a:bodyPr>
          <a:lstStyle/>
          <a:p>
            <a:pPr marL="190169" indent="-190169">
              <a:buClr>
                <a:srgbClr val="6B8F46"/>
              </a:buClr>
              <a:buSzPct val="80000"/>
              <a:buBlip>
                <a:blip r:embed="rId3"/>
              </a:buBlip>
            </a:pPr>
            <a:r>
              <a:rPr lang="en-US" dirty="0">
                <a:solidFill>
                  <a:srgbClr val="000000"/>
                </a:solidFill>
                <a:latin typeface="Calibri" pitchFamily="34" charset="0"/>
              </a:rPr>
              <a:t>Normalization as it’s needed</a:t>
            </a:r>
          </a:p>
          <a:p>
            <a:pPr marL="190169" indent="-190169">
              <a:buClr>
                <a:srgbClr val="6B8F46"/>
              </a:buClr>
              <a:buSzPct val="80000"/>
              <a:buBlip>
                <a:blip r:embed="rId3"/>
              </a:buBlip>
            </a:pPr>
            <a:r>
              <a:rPr lang="en-US" dirty="0">
                <a:solidFill>
                  <a:srgbClr val="000000"/>
                </a:solidFill>
                <a:latin typeface="Calibri" pitchFamily="34" charset="0"/>
              </a:rPr>
              <a:t>Faster implementation</a:t>
            </a:r>
          </a:p>
          <a:p>
            <a:pPr marL="190169" indent="-190169">
              <a:buClr>
                <a:srgbClr val="6B8F46"/>
              </a:buClr>
              <a:buSzPct val="80000"/>
              <a:buBlip>
                <a:blip r:embed="rId3"/>
              </a:buBlip>
            </a:pPr>
            <a:r>
              <a:rPr lang="en-US" dirty="0">
                <a:solidFill>
                  <a:srgbClr val="000000"/>
                </a:solidFill>
                <a:latin typeface="Calibri" pitchFamily="34" charset="0"/>
              </a:rPr>
              <a:t>Easy search language</a:t>
            </a:r>
          </a:p>
          <a:p>
            <a:pPr marL="190169" indent="-190169">
              <a:buClr>
                <a:srgbClr val="6B8F46"/>
              </a:buClr>
              <a:buSzPct val="80000"/>
              <a:buBlip>
                <a:blip r:embed="rId3"/>
              </a:buBlip>
            </a:pPr>
            <a:r>
              <a:rPr lang="en-US" dirty="0">
                <a:solidFill>
                  <a:srgbClr val="000000"/>
                </a:solidFill>
                <a:latin typeface="Calibri" pitchFamily="34" charset="0"/>
              </a:rPr>
              <a:t>Multiple views into the same data</a:t>
            </a:r>
          </a:p>
        </p:txBody>
      </p:sp>
      <p:sp>
        <p:nvSpPr>
          <p:cNvPr id="13" name="Rectangle 18"/>
          <p:cNvSpPr>
            <a:spLocks noChangeArrowheads="1"/>
          </p:cNvSpPr>
          <p:nvPr/>
        </p:nvSpPr>
        <p:spPr bwMode="gray">
          <a:xfrm>
            <a:off x="3328672" y="1966782"/>
            <a:ext cx="2626387" cy="2021698"/>
          </a:xfrm>
          <a:prstGeom prst="rect">
            <a:avLst/>
          </a:prstGeom>
          <a:noFill/>
          <a:ln w="9525">
            <a:noFill/>
            <a:miter lim="800000"/>
            <a:headEnd/>
            <a:tailEnd/>
          </a:ln>
        </p:spPr>
        <p:txBody>
          <a:bodyPr wrap="square" lIns="51426" tIns="25713" rIns="51426" bIns="25713">
            <a:spAutoFit/>
          </a:bodyPr>
          <a:lstStyle/>
          <a:p>
            <a:pPr marL="194633" indent="-194633">
              <a:buClr>
                <a:srgbClr val="6B8F46"/>
              </a:buClr>
              <a:buSzPct val="80000"/>
              <a:buBlip>
                <a:blip r:embed="rId3"/>
              </a:buBlip>
            </a:pPr>
            <a:r>
              <a:rPr lang="en-US" dirty="0">
                <a:solidFill>
                  <a:srgbClr val="000000"/>
                </a:solidFill>
                <a:latin typeface="Calibri" pitchFamily="34" charset="0"/>
              </a:rPr>
              <a:t>Knowledge applied at search-time</a:t>
            </a:r>
          </a:p>
          <a:p>
            <a:pPr marL="194633" indent="-194633">
              <a:buClr>
                <a:srgbClr val="6B8F46"/>
              </a:buClr>
              <a:buSzPct val="80000"/>
              <a:buBlip>
                <a:blip r:embed="rId3"/>
              </a:buBlip>
            </a:pPr>
            <a:r>
              <a:rPr lang="en-US" dirty="0">
                <a:solidFill>
                  <a:srgbClr val="000000"/>
                </a:solidFill>
                <a:latin typeface="Calibri" pitchFamily="34" charset="0"/>
              </a:rPr>
              <a:t>No brittle schema to work around</a:t>
            </a:r>
          </a:p>
          <a:p>
            <a:pPr marL="194633" indent="-194633">
              <a:buClr>
                <a:srgbClr val="6B8F46"/>
              </a:buClr>
              <a:buSzPct val="80000"/>
              <a:buBlip>
                <a:blip r:embed="rId3"/>
              </a:buBlip>
            </a:pPr>
            <a:r>
              <a:rPr lang="en-US" dirty="0">
                <a:solidFill>
                  <a:srgbClr val="000000"/>
                </a:solidFill>
                <a:latin typeface="Calibri" pitchFamily="34" charset="0"/>
              </a:rPr>
              <a:t>Multiple views into the same data</a:t>
            </a:r>
          </a:p>
          <a:p>
            <a:pPr marL="194633" indent="-194633">
              <a:buClr>
                <a:srgbClr val="6B8F46"/>
              </a:buClr>
              <a:buSzPct val="80000"/>
              <a:buBlip>
                <a:blip r:embed="rId3"/>
              </a:buBlip>
            </a:pPr>
            <a:r>
              <a:rPr lang="en-US" dirty="0">
                <a:solidFill>
                  <a:srgbClr val="000000"/>
                </a:solidFill>
                <a:latin typeface="Calibri" pitchFamily="34" charset="0"/>
              </a:rPr>
              <a:t>Find transactions, patterns and trends</a:t>
            </a:r>
          </a:p>
        </p:txBody>
      </p:sp>
      <p:sp>
        <p:nvSpPr>
          <p:cNvPr id="14" name="Rectangle 10"/>
          <p:cNvSpPr>
            <a:spLocks noChangeArrowheads="1"/>
          </p:cNvSpPr>
          <p:nvPr/>
        </p:nvSpPr>
        <p:spPr bwMode="gray">
          <a:xfrm>
            <a:off x="916699" y="1054340"/>
            <a:ext cx="1040787" cy="667449"/>
          </a:xfrm>
          <a:prstGeom prst="rect">
            <a:avLst/>
          </a:prstGeom>
          <a:noFill/>
          <a:ln w="9525">
            <a:noFill/>
            <a:miter lim="800000"/>
            <a:headEnd/>
            <a:tailEnd/>
          </a:ln>
        </p:spPr>
        <p:txBody>
          <a:bodyPr wrap="none" lIns="51395" tIns="25697" rIns="51395" bIns="25697">
            <a:spAutoFit/>
          </a:bodyPr>
          <a:lstStyle/>
          <a:p>
            <a:pPr algn="ctr" defTabSz="569268" fontAlgn="auto">
              <a:spcBef>
                <a:spcPts val="0"/>
              </a:spcBef>
              <a:spcAft>
                <a:spcPts val="0"/>
              </a:spcAft>
              <a:defRPr/>
            </a:pPr>
            <a:r>
              <a:rPr lang="en-US" sz="2000" b="1" spc="-56" dirty="0">
                <a:solidFill>
                  <a:srgbClr val="000000"/>
                </a:solidFill>
                <a:latin typeface="Calibri" pitchFamily="34" charset="0"/>
                <a:ea typeface="+mn-ea"/>
                <a:sym typeface="Myriad Pro"/>
              </a:rPr>
              <a:t>Universal </a:t>
            </a:r>
            <a:br>
              <a:rPr lang="en-US" sz="2000" b="1" spc="-56" dirty="0">
                <a:solidFill>
                  <a:srgbClr val="000000"/>
                </a:solidFill>
                <a:latin typeface="Calibri" pitchFamily="34" charset="0"/>
                <a:ea typeface="+mn-ea"/>
                <a:sym typeface="Myriad Pro"/>
              </a:rPr>
            </a:br>
            <a:r>
              <a:rPr lang="en-US" sz="2000" b="1" spc="-56" dirty="0">
                <a:solidFill>
                  <a:srgbClr val="000000"/>
                </a:solidFill>
                <a:latin typeface="Calibri" pitchFamily="34" charset="0"/>
                <a:ea typeface="+mn-ea"/>
                <a:sym typeface="Myriad Pro"/>
              </a:rPr>
              <a:t>Indexing</a:t>
            </a:r>
          </a:p>
        </p:txBody>
      </p:sp>
      <p:sp>
        <p:nvSpPr>
          <p:cNvPr id="15" name="Rectangle 11"/>
          <p:cNvSpPr>
            <a:spLocks noChangeArrowheads="1"/>
          </p:cNvSpPr>
          <p:nvPr/>
        </p:nvSpPr>
        <p:spPr bwMode="gray">
          <a:xfrm>
            <a:off x="3392962" y="1054418"/>
            <a:ext cx="2237561" cy="667449"/>
          </a:xfrm>
          <a:prstGeom prst="rect">
            <a:avLst/>
          </a:prstGeom>
          <a:noFill/>
          <a:ln w="9525">
            <a:noFill/>
            <a:miter lim="800000"/>
            <a:headEnd/>
            <a:tailEnd/>
          </a:ln>
        </p:spPr>
        <p:txBody>
          <a:bodyPr lIns="51395" tIns="25697" rIns="51395" bIns="25697">
            <a:spAutoFit/>
          </a:bodyPr>
          <a:lstStyle/>
          <a:p>
            <a:pPr algn="ctr" defTabSz="569268" fontAlgn="auto">
              <a:spcBef>
                <a:spcPts val="0"/>
              </a:spcBef>
              <a:spcAft>
                <a:spcPts val="0"/>
              </a:spcAft>
              <a:defRPr/>
            </a:pPr>
            <a:r>
              <a:rPr lang="en-US" sz="2000" b="1" spc="-56" dirty="0">
                <a:solidFill>
                  <a:srgbClr val="000000"/>
                </a:solidFill>
                <a:latin typeface="Calibri" pitchFamily="34" charset="0"/>
                <a:ea typeface="+mn-ea"/>
                <a:sym typeface="Myriad Pro"/>
              </a:rPr>
              <a:t>Late Structure Binding</a:t>
            </a:r>
          </a:p>
        </p:txBody>
      </p:sp>
      <p:sp>
        <p:nvSpPr>
          <p:cNvPr id="16" name="Rectangle 12"/>
          <p:cNvSpPr>
            <a:spLocks noChangeArrowheads="1"/>
          </p:cNvSpPr>
          <p:nvPr/>
        </p:nvSpPr>
        <p:spPr bwMode="gray">
          <a:xfrm>
            <a:off x="6480534" y="1089244"/>
            <a:ext cx="2185774" cy="611023"/>
          </a:xfrm>
          <a:prstGeom prst="rect">
            <a:avLst/>
          </a:prstGeom>
          <a:noFill/>
          <a:ln w="9525">
            <a:noFill/>
            <a:miter lim="800000"/>
            <a:headEnd/>
            <a:tailEnd/>
          </a:ln>
        </p:spPr>
        <p:txBody>
          <a:bodyPr lIns="51395" tIns="25697" rIns="51395" bIns="25697">
            <a:spAutoFit/>
          </a:bodyPr>
          <a:lstStyle/>
          <a:p>
            <a:pPr algn="ctr" defTabSz="569268" fontAlgn="auto">
              <a:lnSpc>
                <a:spcPct val="90000"/>
              </a:lnSpc>
              <a:spcBef>
                <a:spcPts val="0"/>
              </a:spcBef>
              <a:spcAft>
                <a:spcPts val="0"/>
              </a:spcAft>
              <a:defRPr/>
            </a:pPr>
            <a:r>
              <a:rPr lang="en-US" sz="2000" b="1" spc="-56" dirty="0">
                <a:solidFill>
                  <a:srgbClr val="000000"/>
                </a:solidFill>
                <a:latin typeface="Calibri" pitchFamily="34" charset="0"/>
                <a:ea typeface="+mn-ea"/>
                <a:sym typeface="Myriad Pro"/>
              </a:rPr>
              <a:t>Analysis and Visualization</a:t>
            </a:r>
          </a:p>
        </p:txBody>
      </p:sp>
      <p:pic>
        <p:nvPicPr>
          <p:cNvPr id="18" name="Picture 20" descr="logo-splunkserver-on-white.png"/>
          <p:cNvPicPr>
            <a:picLocks noChangeAspect="1"/>
          </p:cNvPicPr>
          <p:nvPr/>
        </p:nvPicPr>
        <p:blipFill>
          <a:blip r:embed="rId4" cstate="print"/>
          <a:srcRect/>
          <a:stretch>
            <a:fillRect/>
          </a:stretch>
        </p:blipFill>
        <p:spPr bwMode="gray">
          <a:xfrm>
            <a:off x="7478976" y="4111636"/>
            <a:ext cx="1341108" cy="398264"/>
          </a:xfrm>
          <a:prstGeom prst="rect">
            <a:avLst/>
          </a:prstGeom>
          <a:noFill/>
          <a:ln w="9525">
            <a:noFill/>
            <a:miter lim="800000"/>
            <a:headEnd/>
            <a:tailEnd/>
          </a:ln>
        </p:spPr>
      </p:pic>
      <p:sp>
        <p:nvSpPr>
          <p:cNvPr id="19" name="AutoShape 3"/>
          <p:cNvSpPr>
            <a:spLocks noChangeArrowheads="1"/>
          </p:cNvSpPr>
          <p:nvPr/>
        </p:nvSpPr>
        <p:spPr bwMode="gray">
          <a:xfrm>
            <a:off x="255746" y="3944831"/>
            <a:ext cx="7077310" cy="723423"/>
          </a:xfrm>
          <a:prstGeom prst="rightArrow">
            <a:avLst>
              <a:gd name="adj1" fmla="val 50806"/>
              <a:gd name="adj2" fmla="val 62578"/>
            </a:avLst>
          </a:prstGeom>
          <a:solidFill>
            <a:srgbClr val="8FB568">
              <a:alpha val="80000"/>
            </a:srgbClr>
          </a:solidFill>
          <a:ln w="25400">
            <a:noFill/>
            <a:round/>
            <a:headEnd type="none" w="med" len="med"/>
            <a:tailEnd type="none" w="med" len="med"/>
          </a:ln>
          <a:effectLst/>
          <a:scene3d>
            <a:camera prst="orthographicFront"/>
            <a:lightRig rig="threePt" dir="t"/>
          </a:scene3d>
          <a:sp3d>
            <a:bevelB/>
          </a:sp3d>
        </p:spPr>
        <p:txBody>
          <a:bodyPr lIns="0" tIns="85700" rIns="0" bIns="85700" anchor="ctr" anchorCtr="1"/>
          <a:lstStyle/>
          <a:p>
            <a:pPr algn="ctr" defTabSz="816334">
              <a:spcAft>
                <a:spcPts val="1350"/>
              </a:spcAft>
              <a:defRPr/>
            </a:pPr>
            <a:r>
              <a:rPr lang="en-US" sz="1800" spc="-56" dirty="0">
                <a:solidFill>
                  <a:srgbClr val="000000"/>
                </a:solidFill>
                <a:latin typeface="Calibri"/>
                <a:ea typeface="+mn-ea"/>
                <a:cs typeface="Calibri"/>
              </a:rPr>
              <a:t>Rapid time-to-deploy: hours or days</a:t>
            </a:r>
          </a:p>
        </p:txBody>
      </p:sp>
      <p:sp>
        <p:nvSpPr>
          <p:cNvPr id="20" name="Slide Number Placeholder 1"/>
          <p:cNvSpPr txBox="1">
            <a:spLocks/>
          </p:cNvSpPr>
          <p:nvPr/>
        </p:nvSpPr>
        <p:spPr bwMode="gray">
          <a:xfrm>
            <a:off x="4379913" y="4770440"/>
            <a:ext cx="385762" cy="257175"/>
          </a:xfrm>
          <a:prstGeom prst="rect">
            <a:avLst/>
          </a:prstGeom>
        </p:spPr>
        <p:txBody>
          <a:bodyPr vert="horz" lIns="81633" tIns="40817" rIns="81633" bIns="40817" rtlCol="0" anchor="ctr"/>
          <a:lstStyle>
            <a:defPPr>
              <a:defRPr lang="en-US"/>
            </a:defPPr>
            <a:lvl1pPr algn="ctr" defTabSz="816334" rtl="0" fontAlgn="auto">
              <a:spcBef>
                <a:spcPts val="0"/>
              </a:spcBef>
              <a:spcAft>
                <a:spcPts val="0"/>
              </a:spcAft>
              <a:defRPr sz="1100" kern="1200" smtClean="0">
                <a:solidFill>
                  <a:srgbClr val="C0C0C0"/>
                </a:solidFill>
                <a:latin typeface="+mn-lt"/>
                <a:ea typeface="+mn-ea"/>
                <a:cs typeface="+mn-cs"/>
              </a:defRPr>
            </a:lvl1pPr>
            <a:lvl2pPr marL="407988" indent="49213" algn="l" defTabSz="815975" rtl="0" fontAlgn="base">
              <a:spcBef>
                <a:spcPct val="0"/>
              </a:spcBef>
              <a:spcAft>
                <a:spcPct val="0"/>
              </a:spcAft>
              <a:defRPr sz="1600" kern="1200">
                <a:solidFill>
                  <a:schemeClr val="tx1"/>
                </a:solidFill>
                <a:latin typeface="Calibri" charset="0"/>
                <a:ea typeface="ＭＳ Ｐゴシック" charset="0"/>
                <a:cs typeface="ＭＳ Ｐゴシック" charset="0"/>
              </a:defRPr>
            </a:lvl2pPr>
            <a:lvl3pPr marL="815975" indent="98425" algn="l" defTabSz="815975" rtl="0" fontAlgn="base">
              <a:spcBef>
                <a:spcPct val="0"/>
              </a:spcBef>
              <a:spcAft>
                <a:spcPct val="0"/>
              </a:spcAft>
              <a:defRPr sz="1600" kern="1200">
                <a:solidFill>
                  <a:schemeClr val="tx1"/>
                </a:solidFill>
                <a:latin typeface="Calibri" charset="0"/>
                <a:ea typeface="ＭＳ Ｐゴシック" charset="0"/>
                <a:cs typeface="ＭＳ Ｐゴシック" charset="0"/>
              </a:defRPr>
            </a:lvl3pPr>
            <a:lvl4pPr marL="1223963" indent="147638" algn="l" defTabSz="815975" rtl="0" fontAlgn="base">
              <a:spcBef>
                <a:spcPct val="0"/>
              </a:spcBef>
              <a:spcAft>
                <a:spcPct val="0"/>
              </a:spcAft>
              <a:defRPr sz="1600" kern="1200">
                <a:solidFill>
                  <a:schemeClr val="tx1"/>
                </a:solidFill>
                <a:latin typeface="Calibri" charset="0"/>
                <a:ea typeface="ＭＳ Ｐゴシック" charset="0"/>
                <a:cs typeface="ＭＳ Ｐゴシック" charset="0"/>
              </a:defRPr>
            </a:lvl4pPr>
            <a:lvl5pPr marL="1631950" indent="196850" algn="l" defTabSz="815975" rtl="0" fontAlgn="base">
              <a:spcBef>
                <a:spcPct val="0"/>
              </a:spcBef>
              <a:spcAft>
                <a:spcPct val="0"/>
              </a:spcAft>
              <a:defRPr sz="16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16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16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16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1600" kern="1200">
                <a:solidFill>
                  <a:schemeClr val="tx1"/>
                </a:solidFill>
                <a:latin typeface="Calibri" charset="0"/>
                <a:ea typeface="ＭＳ Ｐゴシック" charset="0"/>
                <a:cs typeface="ＭＳ Ｐゴシック" charset="0"/>
              </a:defRPr>
            </a:lvl9pPr>
          </a:lstStyle>
          <a:p>
            <a:fld id="{E6707566-99EF-474A-8D0F-F855B60859E5}" type="slidenum">
              <a:rPr lang="en-US" smtClean="0"/>
              <a:pPr/>
              <a:t>20</a:t>
            </a:fld>
            <a:endParaRPr lang="en-US" dirty="0"/>
          </a:p>
        </p:txBody>
      </p:sp>
    </p:spTree>
    <p:extLst>
      <p:ext uri="{BB962C8B-B14F-4D97-AF65-F5344CB8AC3E}">
        <p14:creationId xmlns:p14="http://schemas.microsoft.com/office/powerpoint/2010/main" val="335760664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a:t>
            </a:r>
            <a:r>
              <a:rPr lang="en-US" smtClean="0"/>
              <a:t>time Analytics </a:t>
            </a:r>
            <a:endParaRPr lang="en-US" dirty="0"/>
          </a:p>
        </p:txBody>
      </p:sp>
      <p:grpSp>
        <p:nvGrpSpPr>
          <p:cNvPr id="7" name="Group 6"/>
          <p:cNvGrpSpPr/>
          <p:nvPr/>
        </p:nvGrpSpPr>
        <p:grpSpPr>
          <a:xfrm>
            <a:off x="488997" y="2331702"/>
            <a:ext cx="8191172" cy="2096735"/>
            <a:chOff x="488997" y="2331702"/>
            <a:chExt cx="8191172" cy="2096735"/>
          </a:xfrm>
        </p:grpSpPr>
        <p:grpSp>
          <p:nvGrpSpPr>
            <p:cNvPr id="43" name="Group 42"/>
            <p:cNvGrpSpPr/>
            <p:nvPr/>
          </p:nvGrpSpPr>
          <p:grpSpPr>
            <a:xfrm>
              <a:off x="488997" y="2331702"/>
              <a:ext cx="576199" cy="2094198"/>
              <a:chOff x="423338" y="2462771"/>
              <a:chExt cx="1024454" cy="3723019"/>
            </a:xfrm>
          </p:grpSpPr>
          <p:pic>
            <p:nvPicPr>
              <p:cNvPr id="55" name="Picture 54" descr="34.png"/>
              <p:cNvPicPr>
                <a:picLocks noChangeAspect="1"/>
              </p:cNvPicPr>
              <p:nvPr/>
            </p:nvPicPr>
            <p:blipFill>
              <a:blip r:embed="rId3"/>
              <a:stretch>
                <a:fillRect/>
              </a:stretch>
            </p:blipFill>
            <p:spPr>
              <a:xfrm>
                <a:off x="456053" y="3097704"/>
                <a:ext cx="834264" cy="480892"/>
              </a:xfrm>
              <a:prstGeom prst="rect">
                <a:avLst/>
              </a:prstGeom>
            </p:spPr>
          </p:pic>
          <p:pic>
            <p:nvPicPr>
              <p:cNvPr id="56" name="Picture 55" descr="32.png"/>
              <p:cNvPicPr>
                <a:picLocks noChangeAspect="1"/>
              </p:cNvPicPr>
              <p:nvPr/>
            </p:nvPicPr>
            <p:blipFill>
              <a:blip r:embed="rId4"/>
              <a:stretch>
                <a:fillRect/>
              </a:stretch>
            </p:blipFill>
            <p:spPr>
              <a:xfrm flipH="1">
                <a:off x="529422" y="4625809"/>
                <a:ext cx="663620" cy="733561"/>
              </a:xfrm>
              <a:prstGeom prst="rect">
                <a:avLst/>
              </a:prstGeom>
            </p:spPr>
          </p:pic>
          <p:pic>
            <p:nvPicPr>
              <p:cNvPr id="57" name="Picture 56" descr="29.png"/>
              <p:cNvPicPr>
                <a:picLocks noChangeAspect="1"/>
              </p:cNvPicPr>
              <p:nvPr/>
            </p:nvPicPr>
            <p:blipFill>
              <a:blip r:embed="rId5"/>
              <a:stretch>
                <a:fillRect/>
              </a:stretch>
            </p:blipFill>
            <p:spPr>
              <a:xfrm>
                <a:off x="552113" y="3790359"/>
                <a:ext cx="629552" cy="522669"/>
              </a:xfrm>
              <a:prstGeom prst="rect">
                <a:avLst/>
              </a:prstGeom>
            </p:spPr>
          </p:pic>
          <p:pic>
            <p:nvPicPr>
              <p:cNvPr id="58" name="Picture 57" descr="33.png"/>
              <p:cNvPicPr>
                <a:picLocks noChangeAspect="1"/>
              </p:cNvPicPr>
              <p:nvPr/>
            </p:nvPicPr>
            <p:blipFill>
              <a:blip r:embed="rId6"/>
              <a:stretch>
                <a:fillRect/>
              </a:stretch>
            </p:blipFill>
            <p:spPr>
              <a:xfrm flipH="1">
                <a:off x="671728" y="5628321"/>
                <a:ext cx="444342" cy="557469"/>
              </a:xfrm>
              <a:prstGeom prst="rect">
                <a:avLst/>
              </a:prstGeom>
            </p:spPr>
          </p:pic>
          <p:sp>
            <p:nvSpPr>
              <p:cNvPr id="59" name="TextBox 58"/>
              <p:cNvSpPr txBox="1"/>
              <p:nvPr/>
            </p:nvSpPr>
            <p:spPr>
              <a:xfrm>
                <a:off x="423338" y="2462771"/>
                <a:ext cx="1024454" cy="601874"/>
              </a:xfrm>
              <a:prstGeom prst="rect">
                <a:avLst/>
              </a:prstGeom>
              <a:noFill/>
            </p:spPr>
            <p:txBody>
              <a:bodyPr wrap="none" rtlCol="0">
                <a:spAutoFit/>
              </a:bodyPr>
              <a:lstStyle/>
              <a:p>
                <a:pPr defTabSz="816334" fontAlgn="auto">
                  <a:spcBef>
                    <a:spcPts val="0"/>
                  </a:spcBef>
                  <a:spcAft>
                    <a:spcPts val="0"/>
                  </a:spcAft>
                </a:pPr>
                <a:r>
                  <a:rPr lang="en-US" dirty="0" smtClean="0">
                    <a:solidFill>
                      <a:prstClr val="black"/>
                    </a:solidFill>
                    <a:latin typeface="Calibri"/>
                    <a:ea typeface="+mn-ea"/>
                    <a:cs typeface="+mn-cs"/>
                  </a:rPr>
                  <a:t>Data</a:t>
                </a:r>
              </a:p>
            </p:txBody>
          </p:sp>
        </p:grpSp>
        <p:sp>
          <p:nvSpPr>
            <p:cNvPr id="70" name="Rounded Rectangle 69"/>
            <p:cNvSpPr/>
            <p:nvPr/>
          </p:nvSpPr>
          <p:spPr bwMode="gray">
            <a:xfrm rot="16200000">
              <a:off x="1758664" y="3251708"/>
              <a:ext cx="1796572" cy="534831"/>
            </a:xfrm>
            <a:prstGeom prst="roundRect">
              <a:avLst/>
            </a:prstGeom>
            <a:solidFill>
              <a:schemeClr val="accent3"/>
            </a:solidFill>
            <a:ln>
              <a:headEnd type="none" w="med" len="med"/>
              <a:tailEnd type="none" w="med" len="med"/>
            </a:ln>
            <a:effectLst>
              <a:outerShdw blurRad="40000" dist="23000" dir="5400000" sx="101000" sy="101000" rotWithShape="0">
                <a:srgbClr val="000000">
                  <a:alpha val="35000"/>
                </a:srgbClr>
              </a:outerShdw>
            </a:effectLst>
            <a:scene3d>
              <a:camera prst="orthographicFront">
                <a:rot lat="0" lon="0" rev="0"/>
              </a:camera>
              <a:lightRig rig="threePt" dir="t">
                <a:rot lat="0" lon="0" rev="1200000"/>
              </a:lightRig>
            </a:scene3d>
            <a:sp3d/>
          </p:spPr>
          <p:style>
            <a:lnRef idx="0">
              <a:schemeClr val="dk1"/>
            </a:lnRef>
            <a:fillRef idx="3">
              <a:schemeClr val="dk1"/>
            </a:fillRef>
            <a:effectRef idx="3">
              <a:schemeClr val="dk1"/>
            </a:effectRef>
            <a:fontRef idx="minor">
              <a:schemeClr val="lt1"/>
            </a:fontRef>
          </p:style>
          <p:txBody>
            <a:bodyPr vert="horz" lIns="0" tIns="0" rIns="0" bIns="0" anchor="ctr" anchorCtr="1"/>
            <a:lstStyle/>
            <a:p>
              <a:pPr defTabSz="814643" fontAlgn="auto">
                <a:spcBef>
                  <a:spcPts val="0"/>
                </a:spcBef>
                <a:spcAft>
                  <a:spcPts val="0"/>
                </a:spcAft>
                <a:defRPr/>
              </a:pPr>
              <a:r>
                <a:rPr lang="en-US" sz="1300" dirty="0">
                  <a:solidFill>
                    <a:srgbClr val="000000"/>
                  </a:solidFill>
                  <a:latin typeface="Calibri"/>
                  <a:cs typeface="Calibri" pitchFamily="34" charset="0"/>
                  <a:sym typeface="Myriad Pro"/>
                </a:rPr>
                <a:t>Parsing Queue</a:t>
              </a:r>
            </a:p>
          </p:txBody>
        </p:sp>
        <p:sp>
          <p:nvSpPr>
            <p:cNvPr id="75" name="Rounded Rectangle 74"/>
            <p:cNvSpPr/>
            <p:nvPr/>
          </p:nvSpPr>
          <p:spPr bwMode="gray">
            <a:xfrm>
              <a:off x="3086706" y="2620838"/>
              <a:ext cx="1807425" cy="1796573"/>
            </a:xfrm>
            <a:prstGeom prst="roundRect">
              <a:avLst/>
            </a:prstGeom>
            <a:solidFill>
              <a:schemeClr val="accent3"/>
            </a:solidFill>
            <a:ln>
              <a:headEnd type="none" w="med" len="med"/>
              <a:tailEnd type="none" w="med" len="med"/>
            </a:ln>
            <a:effectLst>
              <a:outerShdw blurRad="40000" dist="23000" dir="5400000" sx="101000" sy="101000" rotWithShape="0">
                <a:srgbClr val="000000">
                  <a:alpha val="35000"/>
                </a:srgbClr>
              </a:outerShdw>
            </a:effectLst>
            <a:scene3d>
              <a:camera prst="orthographicFront">
                <a:rot lat="0" lon="0" rev="0"/>
              </a:camera>
              <a:lightRig rig="threePt" dir="t">
                <a:rot lat="0" lon="0" rev="1200000"/>
              </a:lightRig>
            </a:scene3d>
            <a:sp3d/>
          </p:spPr>
          <p:style>
            <a:lnRef idx="0">
              <a:schemeClr val="dk1"/>
            </a:lnRef>
            <a:fillRef idx="3">
              <a:schemeClr val="dk1"/>
            </a:fillRef>
            <a:effectRef idx="3">
              <a:schemeClr val="dk1"/>
            </a:effectRef>
            <a:fontRef idx="minor">
              <a:schemeClr val="lt1"/>
            </a:fontRef>
          </p:style>
          <p:txBody>
            <a:bodyPr vert="horz" lIns="0" tIns="0" rIns="0" bIns="0" anchor="ctr" anchorCtr="1"/>
            <a:lstStyle/>
            <a:p>
              <a:pPr marL="127672" indent="-127672" defTabSz="814643" fontAlgn="auto">
                <a:spcBef>
                  <a:spcPts val="0"/>
                </a:spcBef>
                <a:spcAft>
                  <a:spcPts val="600"/>
                </a:spcAft>
                <a:defRPr/>
              </a:pPr>
              <a:r>
                <a:rPr lang="en-US" dirty="0">
                  <a:solidFill>
                    <a:srgbClr val="000000"/>
                  </a:solidFill>
                  <a:latin typeface="Calibri"/>
                  <a:cs typeface="Calibri" pitchFamily="34" charset="0"/>
                  <a:sym typeface="Myriad Pro"/>
                </a:rPr>
                <a:t>Parsing Pipeline</a:t>
              </a:r>
            </a:p>
            <a:p>
              <a:pPr marL="127672" indent="-127672" defTabSz="814643" fontAlgn="auto">
                <a:spcBef>
                  <a:spcPts val="0"/>
                </a:spcBef>
                <a:spcAft>
                  <a:spcPts val="0"/>
                </a:spcAft>
                <a:buFont typeface="Arial"/>
                <a:buChar char="•"/>
                <a:defRPr/>
              </a:pPr>
              <a:r>
                <a:rPr lang="en-US" sz="1100" dirty="0">
                  <a:solidFill>
                    <a:srgbClr val="000000"/>
                  </a:solidFill>
                  <a:latin typeface="Calibri"/>
                  <a:cs typeface="Calibri" pitchFamily="34" charset="0"/>
                  <a:sym typeface="Myriad Pro"/>
                </a:rPr>
                <a:t>Source, event typing</a:t>
              </a:r>
            </a:p>
            <a:p>
              <a:pPr marL="127672" indent="-127672" defTabSz="814643" fontAlgn="auto">
                <a:spcBef>
                  <a:spcPts val="0"/>
                </a:spcBef>
                <a:spcAft>
                  <a:spcPts val="0"/>
                </a:spcAft>
                <a:buFont typeface="Arial"/>
                <a:buChar char="•"/>
                <a:defRPr/>
              </a:pPr>
              <a:r>
                <a:rPr lang="en-US" sz="1100" dirty="0">
                  <a:solidFill>
                    <a:srgbClr val="000000"/>
                  </a:solidFill>
                  <a:latin typeface="Calibri"/>
                  <a:cs typeface="Calibri" pitchFamily="34" charset="0"/>
                  <a:sym typeface="Myriad Pro"/>
                </a:rPr>
                <a:t>Character set normalization</a:t>
              </a:r>
            </a:p>
            <a:p>
              <a:pPr marL="127672" indent="-127672" defTabSz="814643" fontAlgn="auto">
                <a:spcBef>
                  <a:spcPts val="0"/>
                </a:spcBef>
                <a:spcAft>
                  <a:spcPts val="0"/>
                </a:spcAft>
                <a:buFont typeface="Arial"/>
                <a:buChar char="•"/>
                <a:defRPr/>
              </a:pPr>
              <a:r>
                <a:rPr lang="en-US" sz="1100" dirty="0">
                  <a:solidFill>
                    <a:srgbClr val="000000"/>
                  </a:solidFill>
                  <a:latin typeface="Calibri"/>
                  <a:cs typeface="Calibri" pitchFamily="34" charset="0"/>
                  <a:sym typeface="Myriad Pro"/>
                </a:rPr>
                <a:t>Line breaking</a:t>
              </a:r>
            </a:p>
            <a:p>
              <a:pPr marL="127672" indent="-127672" defTabSz="814643" fontAlgn="auto">
                <a:spcBef>
                  <a:spcPts val="0"/>
                </a:spcBef>
                <a:spcAft>
                  <a:spcPts val="0"/>
                </a:spcAft>
                <a:buFont typeface="Arial"/>
                <a:buChar char="•"/>
                <a:defRPr/>
              </a:pPr>
              <a:r>
                <a:rPr lang="en-US" sz="1100" dirty="0">
                  <a:solidFill>
                    <a:srgbClr val="000000"/>
                  </a:solidFill>
                  <a:latin typeface="Calibri"/>
                  <a:cs typeface="Calibri" pitchFamily="34" charset="0"/>
                  <a:sym typeface="Myriad Pro"/>
                </a:rPr>
                <a:t>Timestamp identification</a:t>
              </a:r>
            </a:p>
            <a:p>
              <a:pPr marL="127672" indent="-127672" defTabSz="814643" fontAlgn="auto">
                <a:spcBef>
                  <a:spcPts val="0"/>
                </a:spcBef>
                <a:spcAft>
                  <a:spcPts val="0"/>
                </a:spcAft>
                <a:buFont typeface="Arial"/>
                <a:buChar char="•"/>
                <a:defRPr/>
              </a:pPr>
              <a:r>
                <a:rPr lang="en-US" sz="1100" dirty="0">
                  <a:solidFill>
                    <a:srgbClr val="000000"/>
                  </a:solidFill>
                  <a:latin typeface="Calibri"/>
                  <a:cs typeface="Calibri" pitchFamily="34" charset="0"/>
                  <a:sym typeface="Myriad Pro"/>
                </a:rPr>
                <a:t>Regex </a:t>
              </a:r>
              <a:r>
                <a:rPr lang="en-US" sz="1100" dirty="0" smtClean="0">
                  <a:solidFill>
                    <a:srgbClr val="000000"/>
                  </a:solidFill>
                  <a:latin typeface="Calibri"/>
                  <a:cs typeface="Calibri" pitchFamily="34" charset="0"/>
                  <a:sym typeface="Myriad Pro"/>
                </a:rPr>
                <a:t>transforms</a:t>
              </a:r>
              <a:endParaRPr lang="en-US" sz="1300" dirty="0">
                <a:solidFill>
                  <a:prstClr val="white"/>
                </a:solidFill>
                <a:latin typeface="Calibri"/>
                <a:cs typeface="Calibri" pitchFamily="34" charset="0"/>
                <a:sym typeface="Myriad Pro"/>
              </a:endParaRPr>
            </a:p>
          </p:txBody>
        </p:sp>
        <p:sp>
          <p:nvSpPr>
            <p:cNvPr id="85" name="Rounded Rectangle 84"/>
            <p:cNvSpPr/>
            <p:nvPr/>
          </p:nvSpPr>
          <p:spPr bwMode="gray">
            <a:xfrm>
              <a:off x="5792303" y="3551585"/>
              <a:ext cx="876791" cy="842460"/>
            </a:xfrm>
            <a:prstGeom prst="roundRect">
              <a:avLst/>
            </a:prstGeom>
            <a:solidFill>
              <a:schemeClr val="accent3"/>
            </a:solidFill>
            <a:ln>
              <a:headEnd type="none" w="med" len="med"/>
              <a:tailEnd type="none" w="med" len="med"/>
            </a:ln>
            <a:effectLst>
              <a:outerShdw blurRad="40000" dist="23000" dir="5400000" sx="101000" sy="101000" rotWithShape="0">
                <a:srgbClr val="000000">
                  <a:alpha val="35000"/>
                </a:srgbClr>
              </a:outerShdw>
            </a:effectLst>
            <a:scene3d>
              <a:camera prst="orthographicFront">
                <a:rot lat="0" lon="0" rev="0"/>
              </a:camera>
              <a:lightRig rig="threePt" dir="t">
                <a:rot lat="0" lon="0" rev="1200000"/>
              </a:lightRig>
            </a:scene3d>
            <a:sp3d/>
          </p:spPr>
          <p:style>
            <a:lnRef idx="0">
              <a:schemeClr val="dk1"/>
            </a:lnRef>
            <a:fillRef idx="3">
              <a:schemeClr val="dk1"/>
            </a:fillRef>
            <a:effectRef idx="3">
              <a:schemeClr val="dk1"/>
            </a:effectRef>
            <a:fontRef idx="minor">
              <a:schemeClr val="lt1"/>
            </a:fontRef>
          </p:style>
          <p:txBody>
            <a:bodyPr vert="horz" lIns="0" tIns="0" rIns="0" bIns="0" anchor="ctr" anchorCtr="1"/>
            <a:lstStyle/>
            <a:p>
              <a:pPr defTabSz="814643" fontAlgn="auto">
                <a:spcBef>
                  <a:spcPts val="0"/>
                </a:spcBef>
                <a:spcAft>
                  <a:spcPts val="0"/>
                </a:spcAft>
                <a:defRPr/>
              </a:pPr>
              <a:r>
                <a:rPr lang="en-US" sz="1300" dirty="0">
                  <a:solidFill>
                    <a:srgbClr val="000000"/>
                  </a:solidFill>
                  <a:latin typeface="Calibri"/>
                  <a:cs typeface="Calibri" pitchFamily="34" charset="0"/>
                  <a:sym typeface="Myriad Pro"/>
                </a:rPr>
                <a:t>Indexing Pipeline</a:t>
              </a:r>
            </a:p>
          </p:txBody>
        </p:sp>
        <p:sp>
          <p:nvSpPr>
            <p:cNvPr id="92" name="Rounded Rectangle 91"/>
            <p:cNvSpPr/>
            <p:nvPr/>
          </p:nvSpPr>
          <p:spPr bwMode="gray">
            <a:xfrm>
              <a:off x="5791424" y="2641620"/>
              <a:ext cx="877658" cy="823384"/>
            </a:xfrm>
            <a:prstGeom prst="roundRect">
              <a:avLst/>
            </a:prstGeom>
            <a:solidFill>
              <a:schemeClr val="accent5"/>
            </a:solidFill>
            <a:ln>
              <a:headEnd type="none" w="med" len="med"/>
              <a:tailEnd type="none" w="med" len="med"/>
            </a:ln>
            <a:effectLst>
              <a:outerShdw blurRad="40000" dist="23000" dir="5400000" sx="101000" sy="101000" rotWithShape="0">
                <a:srgbClr val="000000">
                  <a:alpha val="35000"/>
                </a:srgbClr>
              </a:outerShdw>
            </a:effectLst>
            <a:scene3d>
              <a:camera prst="orthographicFront">
                <a:rot lat="0" lon="0" rev="0"/>
              </a:camera>
              <a:lightRig rig="threePt" dir="t">
                <a:rot lat="0" lon="0" rev="1200000"/>
              </a:lightRig>
            </a:scene3d>
            <a:sp3d/>
          </p:spPr>
          <p:style>
            <a:lnRef idx="0">
              <a:schemeClr val="dk1"/>
            </a:lnRef>
            <a:fillRef idx="3">
              <a:schemeClr val="dk1"/>
            </a:fillRef>
            <a:effectRef idx="3">
              <a:schemeClr val="dk1"/>
            </a:effectRef>
            <a:fontRef idx="minor">
              <a:schemeClr val="lt1"/>
            </a:fontRef>
          </p:style>
          <p:txBody>
            <a:bodyPr vert="horz" lIns="0" tIns="0" rIns="0" bIns="0" anchor="ctr" anchorCtr="1"/>
            <a:lstStyle/>
            <a:p>
              <a:pPr algn="ctr" defTabSz="814643" fontAlgn="auto">
                <a:spcBef>
                  <a:spcPts val="0"/>
                </a:spcBef>
                <a:spcAft>
                  <a:spcPts val="0"/>
                </a:spcAft>
                <a:defRPr/>
              </a:pPr>
              <a:r>
                <a:rPr lang="en-US" sz="1300" dirty="0">
                  <a:solidFill>
                    <a:srgbClr val="FFFFFF"/>
                  </a:solidFill>
                  <a:latin typeface="Calibri"/>
                  <a:cs typeface="Calibri" pitchFamily="34" charset="0"/>
                  <a:sym typeface="Myriad Pro"/>
                </a:rPr>
                <a:t>Real-time Buffer</a:t>
              </a:r>
            </a:p>
          </p:txBody>
        </p:sp>
        <p:sp>
          <p:nvSpPr>
            <p:cNvPr id="105" name="TextBox 104"/>
            <p:cNvSpPr txBox="1"/>
            <p:nvPr/>
          </p:nvSpPr>
          <p:spPr>
            <a:xfrm>
              <a:off x="6794117" y="4016962"/>
              <a:ext cx="721908" cy="390482"/>
            </a:xfrm>
            <a:prstGeom prst="rect">
              <a:avLst/>
            </a:prstGeom>
            <a:noFill/>
          </p:spPr>
          <p:txBody>
            <a:bodyPr wrap="none" lIns="51426" tIns="25713" rIns="51426" bIns="25713" rtlCol="0">
              <a:spAutoFit/>
            </a:bodyPr>
            <a:lstStyle/>
            <a:p>
              <a:pPr algn="ctr" defTabSz="816334" fontAlgn="auto">
                <a:spcBef>
                  <a:spcPts val="0"/>
                </a:spcBef>
                <a:spcAft>
                  <a:spcPts val="0"/>
                </a:spcAft>
              </a:pPr>
              <a:r>
                <a:rPr lang="en-US" sz="1100" b="1" dirty="0">
                  <a:solidFill>
                    <a:prstClr val="black"/>
                  </a:solidFill>
                  <a:latin typeface="Calibri"/>
                  <a:ea typeface="+mn-ea"/>
                  <a:cs typeface="+mn-cs"/>
                </a:rPr>
                <a:t>Raw data</a:t>
              </a:r>
            </a:p>
            <a:p>
              <a:pPr algn="ctr" defTabSz="816334" fontAlgn="auto">
                <a:spcBef>
                  <a:spcPts val="0"/>
                </a:spcBef>
                <a:spcAft>
                  <a:spcPts val="0"/>
                </a:spcAft>
              </a:pPr>
              <a:r>
                <a:rPr lang="en-US" sz="1100" b="1" dirty="0">
                  <a:solidFill>
                    <a:prstClr val="black"/>
                  </a:solidFill>
                  <a:latin typeface="Calibri"/>
                  <a:ea typeface="+mn-ea"/>
                  <a:cs typeface="+mn-cs"/>
                </a:rPr>
                <a:t>Index Files</a:t>
              </a:r>
            </a:p>
          </p:txBody>
        </p:sp>
        <p:sp>
          <p:nvSpPr>
            <p:cNvPr id="107" name="Freeform 106"/>
            <p:cNvSpPr>
              <a:spLocks noChangeAspect="1"/>
            </p:cNvSpPr>
            <p:nvPr/>
          </p:nvSpPr>
          <p:spPr>
            <a:xfrm>
              <a:off x="6929885" y="2449852"/>
              <a:ext cx="1154785" cy="1178808"/>
            </a:xfrm>
            <a:custGeom>
              <a:avLst/>
              <a:gdLst>
                <a:gd name="connsiteX0" fmla="*/ 857185 w 1145590"/>
                <a:gd name="connsiteY0" fmla="*/ 296256 h 1186980"/>
                <a:gd name="connsiteX1" fmla="*/ 1027255 w 1145590"/>
                <a:gd name="connsiteY1" fmla="*/ 248966 h 1186980"/>
                <a:gd name="connsiteX2" fmla="*/ 1090960 w 1145590"/>
                <a:gd name="connsiteY2" fmla="*/ 365002 h 1186980"/>
                <a:gd name="connsiteX3" fmla="*/ 959769 w 1145590"/>
                <a:gd name="connsiteY3" fmla="*/ 483108 h 1186980"/>
                <a:gd name="connsiteX4" fmla="*/ 959769 w 1145590"/>
                <a:gd name="connsiteY4" fmla="*/ 703873 h 1186980"/>
                <a:gd name="connsiteX5" fmla="*/ 1090960 w 1145590"/>
                <a:gd name="connsiteY5" fmla="*/ 821978 h 1186980"/>
                <a:gd name="connsiteX6" fmla="*/ 1027255 w 1145590"/>
                <a:gd name="connsiteY6" fmla="*/ 938014 h 1186980"/>
                <a:gd name="connsiteX7" fmla="*/ 857185 w 1145590"/>
                <a:gd name="connsiteY7" fmla="*/ 890724 h 1186980"/>
                <a:gd name="connsiteX8" fmla="*/ 675379 w 1145590"/>
                <a:gd name="connsiteY8" fmla="*/ 1001107 h 1186980"/>
                <a:gd name="connsiteX9" fmla="*/ 634986 w 1145590"/>
                <a:gd name="connsiteY9" fmla="*/ 1172946 h 1186980"/>
                <a:gd name="connsiteX10" fmla="*/ 510604 w 1145590"/>
                <a:gd name="connsiteY10" fmla="*/ 1172946 h 1186980"/>
                <a:gd name="connsiteX11" fmla="*/ 470210 w 1145590"/>
                <a:gd name="connsiteY11" fmla="*/ 1001108 h 1186980"/>
                <a:gd name="connsiteX12" fmla="*/ 288404 w 1145590"/>
                <a:gd name="connsiteY12" fmla="*/ 890724 h 1186980"/>
                <a:gd name="connsiteX13" fmla="*/ 118335 w 1145590"/>
                <a:gd name="connsiteY13" fmla="*/ 938014 h 1186980"/>
                <a:gd name="connsiteX14" fmla="*/ 54630 w 1145590"/>
                <a:gd name="connsiteY14" fmla="*/ 821978 h 1186980"/>
                <a:gd name="connsiteX15" fmla="*/ 185821 w 1145590"/>
                <a:gd name="connsiteY15" fmla="*/ 703872 h 1186980"/>
                <a:gd name="connsiteX16" fmla="*/ 185821 w 1145590"/>
                <a:gd name="connsiteY16" fmla="*/ 483107 h 1186980"/>
                <a:gd name="connsiteX17" fmla="*/ 54630 w 1145590"/>
                <a:gd name="connsiteY17" fmla="*/ 365002 h 1186980"/>
                <a:gd name="connsiteX18" fmla="*/ 118335 w 1145590"/>
                <a:gd name="connsiteY18" fmla="*/ 248966 h 1186980"/>
                <a:gd name="connsiteX19" fmla="*/ 288405 w 1145590"/>
                <a:gd name="connsiteY19" fmla="*/ 296256 h 1186980"/>
                <a:gd name="connsiteX20" fmla="*/ 470211 w 1145590"/>
                <a:gd name="connsiteY20" fmla="*/ 185873 h 1186980"/>
                <a:gd name="connsiteX21" fmla="*/ 510604 w 1145590"/>
                <a:gd name="connsiteY21" fmla="*/ 14034 h 1186980"/>
                <a:gd name="connsiteX22" fmla="*/ 634986 w 1145590"/>
                <a:gd name="connsiteY22" fmla="*/ 14034 h 1186980"/>
                <a:gd name="connsiteX23" fmla="*/ 675380 w 1145590"/>
                <a:gd name="connsiteY23" fmla="*/ 185872 h 1186980"/>
                <a:gd name="connsiteX24" fmla="*/ 857186 w 1145590"/>
                <a:gd name="connsiteY24" fmla="*/ 296256 h 1186980"/>
                <a:gd name="connsiteX25" fmla="*/ 857185 w 1145590"/>
                <a:gd name="connsiteY25" fmla="*/ 296256 h 118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45590" h="1186980">
                  <a:moveTo>
                    <a:pt x="733050" y="296784"/>
                  </a:moveTo>
                  <a:lnTo>
                    <a:pt x="856246" y="223004"/>
                  </a:lnTo>
                  <a:lnTo>
                    <a:pt x="930443" y="301636"/>
                  </a:lnTo>
                  <a:lnTo>
                    <a:pt x="852529" y="423404"/>
                  </a:lnTo>
                  <a:cubicBezTo>
                    <a:pt x="882282" y="476866"/>
                    <a:pt x="898263" y="537409"/>
                    <a:pt x="898829" y="598808"/>
                  </a:cubicBezTo>
                  <a:lnTo>
                    <a:pt x="1026282" y="664716"/>
                  </a:lnTo>
                  <a:lnTo>
                    <a:pt x="1000755" y="770473"/>
                  </a:lnTo>
                  <a:lnTo>
                    <a:pt x="857724" y="769106"/>
                  </a:lnTo>
                  <a:cubicBezTo>
                    <a:pt x="829570" y="822001"/>
                    <a:pt x="788444" y="865633"/>
                    <a:pt x="738574" y="895514"/>
                  </a:cubicBezTo>
                  <a:lnTo>
                    <a:pt x="742997" y="1040645"/>
                  </a:lnTo>
                  <a:lnTo>
                    <a:pt x="645644" y="1067125"/>
                  </a:lnTo>
                  <a:lnTo>
                    <a:pt x="577989" y="939194"/>
                  </a:lnTo>
                  <a:cubicBezTo>
                    <a:pt x="520082" y="938627"/>
                    <a:pt x="462976" y="921715"/>
                    <a:pt x="412539" y="890196"/>
                  </a:cubicBezTo>
                  <a:lnTo>
                    <a:pt x="289344" y="963976"/>
                  </a:lnTo>
                  <a:lnTo>
                    <a:pt x="215147" y="885344"/>
                  </a:lnTo>
                  <a:lnTo>
                    <a:pt x="293061" y="763576"/>
                  </a:lnTo>
                  <a:cubicBezTo>
                    <a:pt x="263309" y="710115"/>
                    <a:pt x="247327" y="649571"/>
                    <a:pt x="246761" y="588172"/>
                  </a:cubicBezTo>
                  <a:lnTo>
                    <a:pt x="119308" y="522264"/>
                  </a:lnTo>
                  <a:lnTo>
                    <a:pt x="144835" y="416507"/>
                  </a:lnTo>
                  <a:lnTo>
                    <a:pt x="287866" y="417874"/>
                  </a:lnTo>
                  <a:cubicBezTo>
                    <a:pt x="316020" y="364979"/>
                    <a:pt x="357146" y="321348"/>
                    <a:pt x="407016" y="291466"/>
                  </a:cubicBezTo>
                  <a:lnTo>
                    <a:pt x="402593" y="146335"/>
                  </a:lnTo>
                  <a:lnTo>
                    <a:pt x="499946" y="119855"/>
                  </a:lnTo>
                  <a:lnTo>
                    <a:pt x="567601" y="247786"/>
                  </a:lnTo>
                  <a:cubicBezTo>
                    <a:pt x="625508" y="248353"/>
                    <a:pt x="682614" y="265265"/>
                    <a:pt x="733051" y="296784"/>
                  </a:cubicBezTo>
                  <a:lnTo>
                    <a:pt x="733050" y="296784"/>
                  </a:lnTo>
                  <a:close/>
                </a:path>
              </a:pathLst>
            </a:custGeom>
            <a:solidFill>
              <a:schemeClr val="accent3"/>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28911" tIns="233369" rIns="228911" bIns="233370" numCol="1" spcCol="714" anchor="ctr" anchorCtr="0">
              <a:noAutofit/>
            </a:bodyPr>
            <a:lstStyle/>
            <a:p>
              <a:pPr algn="ctr" defTabSz="474975" fontAlgn="auto">
                <a:lnSpc>
                  <a:spcPct val="90000"/>
                </a:lnSpc>
                <a:spcAft>
                  <a:spcPct val="35000"/>
                </a:spcAft>
              </a:pPr>
              <a:r>
                <a:rPr lang="en-US" sz="1100" dirty="0">
                  <a:solidFill>
                    <a:schemeClr val="tx1"/>
                  </a:solidFill>
                  <a:latin typeface="Calibri"/>
                </a:rPr>
                <a:t>Real-time Search Process</a:t>
              </a:r>
            </a:p>
          </p:txBody>
        </p:sp>
        <p:cxnSp>
          <p:nvCxnSpPr>
            <p:cNvPr id="64" name="Straight Arrow Connector 63"/>
            <p:cNvCxnSpPr/>
            <p:nvPr/>
          </p:nvCxnSpPr>
          <p:spPr>
            <a:xfrm flipV="1">
              <a:off x="1059335" y="2977988"/>
              <a:ext cx="1323887" cy="7193"/>
            </a:xfrm>
            <a:prstGeom prst="straightConnector1">
              <a:avLst/>
            </a:prstGeom>
            <a:ln w="50800" cap="flat" cmpd="sng" algn="ctr">
              <a:solidFill>
                <a:srgbClr val="005F86"/>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965417" y="2695957"/>
              <a:ext cx="1374509" cy="221205"/>
            </a:xfrm>
            <a:prstGeom prst="rect">
              <a:avLst/>
            </a:prstGeom>
            <a:noFill/>
          </p:spPr>
          <p:txBody>
            <a:bodyPr wrap="square" lIns="51426" tIns="25713" rIns="51426" bIns="25713" rtlCol="0">
              <a:spAutoFit/>
            </a:bodyPr>
            <a:lstStyle/>
            <a:p>
              <a:pPr algn="ctr" defTabSz="816334" fontAlgn="auto">
                <a:spcBef>
                  <a:spcPts val="0"/>
                </a:spcBef>
                <a:spcAft>
                  <a:spcPts val="0"/>
                </a:spcAft>
              </a:pPr>
              <a:r>
                <a:rPr lang="en-US" sz="1100" b="1" dirty="0">
                  <a:solidFill>
                    <a:prstClr val="black"/>
                  </a:solidFill>
                  <a:latin typeface="Calibri"/>
                  <a:ea typeface="+mn-ea"/>
                  <a:cs typeface="+mn-cs"/>
                </a:rPr>
                <a:t>Monitor Input</a:t>
              </a:r>
            </a:p>
          </p:txBody>
        </p:sp>
        <p:sp>
          <p:nvSpPr>
            <p:cNvPr id="79" name="Rounded Rectangle 78"/>
            <p:cNvSpPr/>
            <p:nvPr/>
          </p:nvSpPr>
          <p:spPr bwMode="gray">
            <a:xfrm rot="16200000">
              <a:off x="4441878" y="3250851"/>
              <a:ext cx="1796572" cy="534831"/>
            </a:xfrm>
            <a:prstGeom prst="roundRect">
              <a:avLst/>
            </a:prstGeom>
            <a:solidFill>
              <a:schemeClr val="accent3"/>
            </a:solidFill>
            <a:ln>
              <a:headEnd type="none" w="med" len="med"/>
              <a:tailEnd type="none" w="med" len="med"/>
            </a:ln>
            <a:effectLst>
              <a:outerShdw blurRad="40000" dist="23000" dir="5400000" sx="101000" sy="101000" rotWithShape="0">
                <a:srgbClr val="000000">
                  <a:alpha val="35000"/>
                </a:srgbClr>
              </a:outerShdw>
            </a:effectLst>
            <a:scene3d>
              <a:camera prst="orthographicFront">
                <a:rot lat="0" lon="0" rev="0"/>
              </a:camera>
              <a:lightRig rig="threePt" dir="t">
                <a:rot lat="0" lon="0" rev="1200000"/>
              </a:lightRig>
            </a:scene3d>
            <a:sp3d/>
          </p:spPr>
          <p:style>
            <a:lnRef idx="0">
              <a:schemeClr val="dk1"/>
            </a:lnRef>
            <a:fillRef idx="3">
              <a:schemeClr val="dk1"/>
            </a:fillRef>
            <a:effectRef idx="3">
              <a:schemeClr val="dk1"/>
            </a:effectRef>
            <a:fontRef idx="minor">
              <a:schemeClr val="lt1"/>
            </a:fontRef>
          </p:style>
          <p:txBody>
            <a:bodyPr vert="horz" lIns="0" tIns="0" rIns="0" bIns="0" anchor="ctr" anchorCtr="1"/>
            <a:lstStyle/>
            <a:p>
              <a:pPr defTabSz="814643" fontAlgn="auto">
                <a:spcBef>
                  <a:spcPts val="0"/>
                </a:spcBef>
                <a:spcAft>
                  <a:spcPts val="0"/>
                </a:spcAft>
                <a:defRPr/>
              </a:pPr>
              <a:r>
                <a:rPr lang="en-US" sz="1300" dirty="0">
                  <a:solidFill>
                    <a:srgbClr val="000000"/>
                  </a:solidFill>
                  <a:latin typeface="Calibri"/>
                  <a:cs typeface="Calibri" pitchFamily="34" charset="0"/>
                  <a:sym typeface="Myriad Pro"/>
                </a:rPr>
                <a:t>Index Queue</a:t>
              </a:r>
            </a:p>
          </p:txBody>
        </p:sp>
        <p:cxnSp>
          <p:nvCxnSpPr>
            <p:cNvPr id="82" name="Straight Arrow Connector 81"/>
            <p:cNvCxnSpPr/>
            <p:nvPr/>
          </p:nvCxnSpPr>
          <p:spPr>
            <a:xfrm flipV="1">
              <a:off x="1059330" y="3517304"/>
              <a:ext cx="1309571" cy="10822"/>
            </a:xfrm>
            <a:prstGeom prst="straightConnector1">
              <a:avLst/>
            </a:prstGeom>
            <a:ln w="50800" cap="flat" cmpd="sng" algn="ctr">
              <a:solidFill>
                <a:srgbClr val="005F86"/>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flipV="1">
              <a:off x="1059330" y="4060256"/>
              <a:ext cx="1309571" cy="21646"/>
            </a:xfrm>
            <a:prstGeom prst="straightConnector1">
              <a:avLst/>
            </a:prstGeom>
            <a:ln w="50800" cap="flat" cmpd="sng" algn="ctr">
              <a:solidFill>
                <a:srgbClr val="005F86"/>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964556" y="3224608"/>
              <a:ext cx="1374509" cy="221205"/>
            </a:xfrm>
            <a:prstGeom prst="rect">
              <a:avLst/>
            </a:prstGeom>
            <a:noFill/>
          </p:spPr>
          <p:txBody>
            <a:bodyPr wrap="square" lIns="51426" tIns="25713" rIns="51426" bIns="25713" rtlCol="0">
              <a:spAutoFit/>
            </a:bodyPr>
            <a:lstStyle/>
            <a:p>
              <a:pPr algn="ctr" defTabSz="816334" fontAlgn="auto">
                <a:spcBef>
                  <a:spcPts val="0"/>
                </a:spcBef>
                <a:spcAft>
                  <a:spcPts val="0"/>
                </a:spcAft>
              </a:pPr>
              <a:r>
                <a:rPr lang="en-US" sz="1100" b="1" dirty="0">
                  <a:solidFill>
                    <a:prstClr val="black"/>
                  </a:solidFill>
                  <a:latin typeface="Calibri"/>
                  <a:ea typeface="+mn-ea"/>
                  <a:cs typeface="+mn-cs"/>
                </a:rPr>
                <a:t>TCP/UDP Input</a:t>
              </a:r>
            </a:p>
          </p:txBody>
        </p:sp>
        <p:sp>
          <p:nvSpPr>
            <p:cNvPr id="95" name="TextBox 94"/>
            <p:cNvSpPr txBox="1"/>
            <p:nvPr/>
          </p:nvSpPr>
          <p:spPr>
            <a:xfrm>
              <a:off x="1006339" y="3796240"/>
              <a:ext cx="1374509" cy="221205"/>
            </a:xfrm>
            <a:prstGeom prst="rect">
              <a:avLst/>
            </a:prstGeom>
            <a:noFill/>
          </p:spPr>
          <p:txBody>
            <a:bodyPr wrap="square" lIns="51426" tIns="25713" rIns="51426" bIns="25713" rtlCol="0">
              <a:spAutoFit/>
            </a:bodyPr>
            <a:lstStyle/>
            <a:p>
              <a:pPr algn="ctr" defTabSz="816334" fontAlgn="auto">
                <a:spcBef>
                  <a:spcPts val="0"/>
                </a:spcBef>
                <a:spcAft>
                  <a:spcPts val="0"/>
                </a:spcAft>
              </a:pPr>
              <a:r>
                <a:rPr lang="en-US" sz="1100" b="1" dirty="0">
                  <a:solidFill>
                    <a:prstClr val="black"/>
                  </a:solidFill>
                  <a:latin typeface="Calibri"/>
                  <a:ea typeface="+mn-ea"/>
                  <a:cs typeface="+mn-cs"/>
                </a:rPr>
                <a:t>Scripted Input</a:t>
              </a:r>
            </a:p>
          </p:txBody>
        </p:sp>
        <p:cxnSp>
          <p:nvCxnSpPr>
            <p:cNvPr id="101" name="Straight Arrow Connector 100"/>
            <p:cNvCxnSpPr>
              <a:stCxn id="70" idx="2"/>
              <a:endCxn id="75" idx="1"/>
            </p:cNvCxnSpPr>
            <p:nvPr/>
          </p:nvCxnSpPr>
          <p:spPr>
            <a:xfrm>
              <a:off x="2924361" y="3519124"/>
              <a:ext cx="162341" cy="1"/>
            </a:xfrm>
            <a:prstGeom prst="straightConnector1">
              <a:avLst/>
            </a:prstGeom>
            <a:ln w="50800" cap="flat" cmpd="sng" algn="ctr">
              <a:solidFill>
                <a:srgbClr val="005F86"/>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a:stCxn id="75" idx="3"/>
              <a:endCxn id="79" idx="0"/>
            </p:cNvCxnSpPr>
            <p:nvPr/>
          </p:nvCxnSpPr>
          <p:spPr>
            <a:xfrm flipV="1">
              <a:off x="4894134" y="3518267"/>
              <a:ext cx="178617" cy="857"/>
            </a:xfrm>
            <a:prstGeom prst="straightConnector1">
              <a:avLst/>
            </a:prstGeom>
            <a:ln w="50800" cap="flat" cmpd="sng" algn="ctr">
              <a:solidFill>
                <a:srgbClr val="005F86"/>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a:endCxn id="92" idx="1"/>
            </p:cNvCxnSpPr>
            <p:nvPr/>
          </p:nvCxnSpPr>
          <p:spPr>
            <a:xfrm flipV="1">
              <a:off x="5613419" y="3053313"/>
              <a:ext cx="178017" cy="1120"/>
            </a:xfrm>
            <a:prstGeom prst="straightConnector1">
              <a:avLst/>
            </a:prstGeom>
            <a:ln w="50800" cap="flat" cmpd="sng" algn="ctr">
              <a:solidFill>
                <a:srgbClr val="005F86"/>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a:endCxn id="85" idx="1"/>
            </p:cNvCxnSpPr>
            <p:nvPr/>
          </p:nvCxnSpPr>
          <p:spPr>
            <a:xfrm flipV="1">
              <a:off x="5608645" y="3972815"/>
              <a:ext cx="183646" cy="780"/>
            </a:xfrm>
            <a:prstGeom prst="straightConnector1">
              <a:avLst/>
            </a:prstGeom>
            <a:ln w="50800" cap="flat" cmpd="sng" algn="ctr">
              <a:solidFill>
                <a:srgbClr val="005F86"/>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a:stCxn id="85" idx="3"/>
            </p:cNvCxnSpPr>
            <p:nvPr/>
          </p:nvCxnSpPr>
          <p:spPr>
            <a:xfrm flipV="1">
              <a:off x="6669094" y="3972012"/>
              <a:ext cx="1000785" cy="804"/>
            </a:xfrm>
            <a:prstGeom prst="straightConnector1">
              <a:avLst/>
            </a:prstGeom>
            <a:ln w="50800" cap="flat" cmpd="sng" algn="ctr">
              <a:solidFill>
                <a:srgbClr val="005F86"/>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a:stCxn id="92" idx="3"/>
            </p:cNvCxnSpPr>
            <p:nvPr/>
          </p:nvCxnSpPr>
          <p:spPr>
            <a:xfrm>
              <a:off x="6669094" y="3053312"/>
              <a:ext cx="456879" cy="3300"/>
            </a:xfrm>
            <a:prstGeom prst="straightConnector1">
              <a:avLst/>
            </a:prstGeom>
            <a:ln w="50800" cap="flat" cmpd="sng" algn="ctr">
              <a:solidFill>
                <a:srgbClr val="005F86"/>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 name="Magnetic Disk 2"/>
            <p:cNvSpPr/>
            <p:nvPr/>
          </p:nvSpPr>
          <p:spPr>
            <a:xfrm>
              <a:off x="7741473" y="3456610"/>
              <a:ext cx="938696" cy="971827"/>
            </a:xfrm>
            <a:prstGeom prst="flowChartMagneticDisk">
              <a:avLst/>
            </a:prstGeom>
            <a:solidFill>
              <a:schemeClr val="accent3"/>
            </a:solidFill>
            <a:ln>
              <a:solidFill>
                <a:schemeClr val="accent3">
                  <a:lumMod val="75000"/>
                </a:schemeClr>
              </a:solidFill>
              <a:headEnd type="none" w="med" len="med"/>
              <a:tailEnd type="none" w="med" len="med"/>
            </a:ln>
            <a:effectLst>
              <a:outerShdw blurRad="40000" dist="23000" dir="5400000" sx="101000" sy="101000" rotWithShape="0">
                <a:srgbClr val="000000">
                  <a:alpha val="35000"/>
                </a:srgbClr>
              </a:outerShdw>
            </a:effectLst>
            <a:scene3d>
              <a:camera prst="orthographicFront">
                <a:rot lat="0" lon="0" rev="0"/>
              </a:camera>
              <a:lightRig rig="threePt" dir="t">
                <a:rot lat="0" lon="0" rev="1200000"/>
              </a:lightRig>
            </a:scene3d>
            <a:sp3d/>
          </p:spPr>
          <p:style>
            <a:lnRef idx="0">
              <a:schemeClr val="dk1"/>
            </a:lnRef>
            <a:fillRef idx="3">
              <a:schemeClr val="dk1"/>
            </a:fillRef>
            <a:effectRef idx="3">
              <a:schemeClr val="dk1"/>
            </a:effectRef>
            <a:fontRef idx="minor">
              <a:schemeClr val="lt1"/>
            </a:fontRef>
          </p:style>
          <p:txBody>
            <a:bodyPr vert="horz" lIns="0" tIns="0" rIns="0" bIns="0" anchor="ctr" anchorCtr="1"/>
            <a:lstStyle/>
            <a:p>
              <a:pPr defTabSz="814643" fontAlgn="auto">
                <a:spcBef>
                  <a:spcPts val="0"/>
                </a:spcBef>
                <a:spcAft>
                  <a:spcPts val="0"/>
                </a:spcAft>
              </a:pPr>
              <a:endParaRPr lang="en-US" sz="1300">
                <a:solidFill>
                  <a:srgbClr val="000000"/>
                </a:solidFill>
                <a:latin typeface="Calibri"/>
                <a:cs typeface="Calibri" pitchFamily="34" charset="0"/>
              </a:endParaRPr>
            </a:p>
          </p:txBody>
        </p:sp>
        <p:sp>
          <p:nvSpPr>
            <p:cNvPr id="5" name="TextBox 4"/>
            <p:cNvSpPr txBox="1"/>
            <p:nvPr/>
          </p:nvSpPr>
          <p:spPr>
            <a:xfrm>
              <a:off x="7862951" y="3843141"/>
              <a:ext cx="706783" cy="482815"/>
            </a:xfrm>
            <a:prstGeom prst="rect">
              <a:avLst/>
            </a:prstGeom>
          </p:spPr>
          <p:txBody>
            <a:bodyPr wrap="square" lIns="51426" tIns="25713" rIns="51426" bIns="25713" rtlCol="0">
              <a:spAutoFit/>
            </a:bodyPr>
            <a:lstStyle/>
            <a:p>
              <a:pPr algn="ctr"/>
              <a:r>
                <a:rPr lang="en-US" sz="1400" b="1" dirty="0" smtClean="0"/>
                <a:t>Splunk</a:t>
              </a:r>
              <a:br>
                <a:rPr lang="en-US" sz="1400" b="1" dirty="0" smtClean="0"/>
              </a:br>
              <a:r>
                <a:rPr lang="en-US" sz="1400" b="1" dirty="0" smtClean="0"/>
                <a:t>Index</a:t>
              </a:r>
            </a:p>
          </p:txBody>
        </p:sp>
      </p:grpSp>
      <p:pic>
        <p:nvPicPr>
          <p:cNvPr id="8" name="Picture 7"/>
          <p:cNvPicPr>
            <a:picLocks noChangeAspect="1"/>
          </p:cNvPicPr>
          <p:nvPr/>
        </p:nvPicPr>
        <p:blipFill>
          <a:blip r:embed="rId7"/>
          <a:stretch>
            <a:fillRect/>
          </a:stretch>
        </p:blipFill>
        <p:spPr>
          <a:xfrm>
            <a:off x="1914387" y="896730"/>
            <a:ext cx="5346700" cy="1371600"/>
          </a:xfrm>
          <a:prstGeom prst="roundRect">
            <a:avLst>
              <a:gd name="adj" fmla="val 3916"/>
            </a:avLst>
          </a:prstGeom>
          <a:ln w="76200" cap="flat" cmpd="sng" algn="ctr">
            <a:noFill/>
            <a:prstDash val="solid"/>
            <a:round/>
            <a:headEnd type="none" w="med" len="med"/>
            <a:tailEnd type="none" w="med" len="med"/>
          </a:ln>
          <a:effectLst>
            <a:outerShdw blurRad="50800" dist="38100" dir="5400000" algn="t" rotWithShape="0">
              <a:prstClr val="black">
                <a:alpha val="40000"/>
              </a:prstClr>
            </a:outerShdw>
          </a:effectLst>
        </p:spPr>
      </p:pic>
      <p:sp>
        <p:nvSpPr>
          <p:cNvPr id="33" name="Slide Number Placeholder 1"/>
          <p:cNvSpPr>
            <a:spLocks noGrp="1"/>
          </p:cNvSpPr>
          <p:nvPr>
            <p:ph type="sldNum" sz="quarter" idx="4294967295"/>
          </p:nvPr>
        </p:nvSpPr>
        <p:spPr>
          <a:xfrm>
            <a:off x="4379913" y="4770440"/>
            <a:ext cx="385762" cy="257175"/>
          </a:xfrm>
          <a:prstGeom prst="rect">
            <a:avLst/>
          </a:prstGeom>
        </p:spPr>
        <p:txBody>
          <a:bodyPr vert="horz" lIns="81633" tIns="40817" rIns="81633" bIns="40817" rtlCol="0" anchor="ctr"/>
          <a:lstStyle/>
          <a:p>
            <a:pPr algn="ctr" defTabSz="816334" fontAlgn="auto">
              <a:spcBef>
                <a:spcPts val="0"/>
              </a:spcBef>
              <a:spcAft>
                <a:spcPts val="0"/>
              </a:spcAft>
            </a:pPr>
            <a:fld id="{E6707566-99EF-474A-8D0F-F855B60859E5}" type="slidenum">
              <a:rPr lang="en-US" sz="1100">
                <a:solidFill>
                  <a:srgbClr val="C0C0C0"/>
                </a:solidFill>
                <a:latin typeface="+mn-lt"/>
                <a:ea typeface="+mn-ea"/>
                <a:cs typeface="+mn-cs"/>
              </a:rPr>
              <a:pPr algn="ctr" defTabSz="816334" fontAlgn="auto">
                <a:spcBef>
                  <a:spcPts val="0"/>
                </a:spcBef>
                <a:spcAft>
                  <a:spcPts val="0"/>
                </a:spcAft>
              </a:pPr>
              <a:t>21</a:t>
            </a:fld>
            <a:endParaRPr lang="en-US" sz="1100" dirty="0">
              <a:solidFill>
                <a:srgbClr val="C0C0C0"/>
              </a:solidFill>
              <a:latin typeface="+mn-lt"/>
              <a:ea typeface="+mn-ea"/>
              <a:cs typeface="+mn-cs"/>
            </a:endParaRPr>
          </a:p>
        </p:txBody>
      </p:sp>
    </p:spTree>
    <p:extLst>
      <p:ext uri="{BB962C8B-B14F-4D97-AF65-F5344CB8AC3E}">
        <p14:creationId xmlns:p14="http://schemas.microsoft.com/office/powerpoint/2010/main" val="134081261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700" kern="0" spc="-126" dirty="0" smtClean="0">
                <a:solidFill>
                  <a:srgbClr val="000000">
                    <a:lumMod val="85000"/>
                    <a:lumOff val="15000"/>
                  </a:srgbClr>
                </a:solidFill>
                <a:ea typeface="ヒラギノ角ゴ ProN W3"/>
                <a:sym typeface="Myriad Pro" charset="0"/>
              </a:rPr>
              <a:t>Splunk Search Processing Language</a:t>
            </a:r>
            <a:endParaRPr lang="en-US" sz="3700" dirty="0"/>
          </a:p>
        </p:txBody>
      </p:sp>
      <p:pic>
        <p:nvPicPr>
          <p:cNvPr id="3" name="Picture 2" descr="Splunk-Christmas-cup-Dec-14-Final-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55" y="1270084"/>
            <a:ext cx="9144000" cy="3427862"/>
          </a:xfrm>
          <a:prstGeom prst="rect">
            <a:avLst/>
          </a:prstGeom>
        </p:spPr>
      </p:pic>
      <p:sp>
        <p:nvSpPr>
          <p:cNvPr id="5" name="Content Placeholder 4"/>
          <p:cNvSpPr txBox="1">
            <a:spLocks/>
          </p:cNvSpPr>
          <p:nvPr/>
        </p:nvSpPr>
        <p:spPr>
          <a:xfrm>
            <a:off x="0" y="703763"/>
            <a:ext cx="9144000" cy="479779"/>
          </a:xfrm>
          <a:prstGeom prst="rect">
            <a:avLst/>
          </a:prstGeom>
        </p:spPr>
        <p:txBody>
          <a:bodyPr/>
          <a:lstStyle>
            <a:lvl1pPr marL="255588" indent="-255588" algn="l" defTabSz="815975" rtl="0" eaLnBrk="1" fontAlgn="base" hangingPunct="1">
              <a:spcBef>
                <a:spcPts val="675"/>
              </a:spcBef>
              <a:spcAft>
                <a:spcPct val="0"/>
              </a:spcAft>
              <a:buSzPct val="80000"/>
              <a:buFont typeface="Arial" charset="0"/>
              <a:buChar char="•"/>
              <a:defRPr sz="2200" kern="1200">
                <a:solidFill>
                  <a:schemeClr val="tx1"/>
                </a:solidFill>
                <a:latin typeface="+mn-lt"/>
                <a:ea typeface="ＭＳ Ｐゴシック" charset="0"/>
                <a:cs typeface="ＭＳ Ｐゴシック" charset="0"/>
              </a:defRPr>
            </a:lvl1pPr>
            <a:lvl2pPr marL="542925" indent="-285750" algn="l" defTabSz="815975" rtl="0" eaLnBrk="1" fontAlgn="base" hangingPunct="1">
              <a:spcBef>
                <a:spcPct val="0"/>
              </a:spcBef>
              <a:spcAft>
                <a:spcPct val="0"/>
              </a:spcAft>
              <a:buFont typeface="Calibri" charset="0"/>
              <a:buChar char="–"/>
              <a:defRPr sz="1900" kern="1200">
                <a:solidFill>
                  <a:schemeClr val="tx1"/>
                </a:solidFill>
                <a:latin typeface="+mn-lt"/>
                <a:ea typeface="ＭＳ Ｐゴシック" charset="0"/>
                <a:cs typeface="+mn-cs"/>
              </a:defRPr>
            </a:lvl2pPr>
            <a:lvl3pPr marL="711200" indent="-158750" algn="l" defTabSz="815975" rtl="0" eaLnBrk="1" fontAlgn="base" hangingPunct="1">
              <a:spcBef>
                <a:spcPct val="0"/>
              </a:spcBef>
              <a:spcAft>
                <a:spcPct val="0"/>
              </a:spcAft>
              <a:buClr>
                <a:srgbClr val="7F7F7F"/>
              </a:buClr>
              <a:buSzPct val="100000"/>
              <a:buFont typeface="Wingdings 3" charset="0"/>
              <a:buChar char="ê"/>
              <a:defRPr kern="1200">
                <a:solidFill>
                  <a:schemeClr val="tx1"/>
                </a:solidFill>
                <a:latin typeface="+mn-lt"/>
                <a:ea typeface="ＭＳ Ｐゴシック" charset="0"/>
                <a:cs typeface="+mn-cs"/>
              </a:defRPr>
            </a:lvl3pPr>
            <a:lvl4pPr marL="925513" indent="-204788" algn="l" defTabSz="815975" rtl="0" eaLnBrk="1" fontAlgn="base" hangingPunct="1">
              <a:spcBef>
                <a:spcPct val="0"/>
              </a:spcBef>
              <a:spcAft>
                <a:spcPct val="0"/>
              </a:spcAft>
              <a:buFont typeface="Arial" charset="0"/>
              <a:buChar char="–"/>
              <a:defRPr sz="1600" kern="1200">
                <a:solidFill>
                  <a:schemeClr val="tx1"/>
                </a:solidFill>
                <a:latin typeface="+mn-lt"/>
                <a:ea typeface="ＭＳ Ｐゴシック" charset="0"/>
                <a:cs typeface="+mn-cs"/>
              </a:defRPr>
            </a:lvl4pPr>
            <a:lvl5pPr marL="714375" indent="-66675" algn="l" defTabSz="815975" rtl="0" eaLnBrk="1" fontAlgn="base" hangingPunct="1">
              <a:spcBef>
                <a:spcPct val="0"/>
              </a:spcBef>
              <a:spcAft>
                <a:spcPct val="0"/>
              </a:spcAft>
              <a:buClr>
                <a:srgbClr val="7F7F7F"/>
              </a:buClr>
              <a:buFont typeface="Wingdings 3" charset="0"/>
              <a:buChar char="ê"/>
              <a:defRPr sz="1600" kern="1200">
                <a:solidFill>
                  <a:schemeClr val="tx1"/>
                </a:solidFill>
                <a:latin typeface="+mn-lt"/>
                <a:ea typeface="ＭＳ Ｐゴシック" charset="0"/>
                <a:cs typeface="+mn-cs"/>
              </a:defRPr>
            </a:lvl5pPr>
            <a:lvl6pPr marL="2244919" indent="-204084" algn="l" defTabSz="816334"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085" indent="-204084" algn="l" defTabSz="816334"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253" indent="-204084" algn="l" defTabSz="816334"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420" indent="-204084" algn="l" defTabSz="816334"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buNone/>
            </a:pPr>
            <a:r>
              <a:rPr lang="en-US" dirty="0"/>
              <a:t>Lots of random “hypothetical examples” from our Mugs</a:t>
            </a:r>
          </a:p>
        </p:txBody>
      </p:sp>
      <p:sp>
        <p:nvSpPr>
          <p:cNvPr id="7" name="Slide Number Placeholder 1"/>
          <p:cNvSpPr>
            <a:spLocks noGrp="1"/>
          </p:cNvSpPr>
          <p:nvPr>
            <p:ph type="sldNum" sz="quarter" idx="4294967295"/>
          </p:nvPr>
        </p:nvSpPr>
        <p:spPr>
          <a:xfrm>
            <a:off x="4379913" y="4770440"/>
            <a:ext cx="385762" cy="257175"/>
          </a:xfrm>
          <a:prstGeom prst="rect">
            <a:avLst/>
          </a:prstGeom>
        </p:spPr>
        <p:txBody>
          <a:bodyPr vert="horz" lIns="81633" tIns="40817" rIns="81633" bIns="40817" rtlCol="0" anchor="ctr"/>
          <a:lstStyle/>
          <a:p>
            <a:pPr algn="ctr" defTabSz="816334" fontAlgn="auto">
              <a:spcBef>
                <a:spcPts val="0"/>
              </a:spcBef>
              <a:spcAft>
                <a:spcPts val="0"/>
              </a:spcAft>
            </a:pPr>
            <a:fld id="{E6707566-99EF-474A-8D0F-F855B60859E5}" type="slidenum">
              <a:rPr lang="en-US" sz="1100">
                <a:solidFill>
                  <a:srgbClr val="C0C0C0"/>
                </a:solidFill>
                <a:latin typeface="+mn-lt"/>
                <a:ea typeface="+mn-ea"/>
                <a:cs typeface="+mn-cs"/>
              </a:rPr>
              <a:pPr algn="ctr" defTabSz="816334" fontAlgn="auto">
                <a:spcBef>
                  <a:spcPts val="0"/>
                </a:spcBef>
                <a:spcAft>
                  <a:spcPts val="0"/>
                </a:spcAft>
              </a:pPr>
              <a:t>22</a:t>
            </a:fld>
            <a:endParaRPr lang="en-US" sz="1100" dirty="0">
              <a:solidFill>
                <a:srgbClr val="C0C0C0"/>
              </a:solidFill>
              <a:latin typeface="+mn-lt"/>
              <a:ea typeface="+mn-ea"/>
              <a:cs typeface="+mn-cs"/>
            </a:endParaRPr>
          </a:p>
        </p:txBody>
      </p:sp>
    </p:spTree>
    <p:extLst>
      <p:ext uri="{BB962C8B-B14F-4D97-AF65-F5344CB8AC3E}">
        <p14:creationId xmlns:p14="http://schemas.microsoft.com/office/powerpoint/2010/main" val="402595237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1" name="AutoShape 111" descr="Picture1"/>
          <p:cNvSpPr>
            <a:spLocks noChangeArrowheads="1"/>
          </p:cNvSpPr>
          <p:nvPr/>
        </p:nvSpPr>
        <p:spPr bwMode="auto">
          <a:xfrm>
            <a:off x="470607" y="1139228"/>
            <a:ext cx="3081652" cy="1542348"/>
          </a:xfrm>
          <a:prstGeom prst="roundRect">
            <a:avLst>
              <a:gd name="adj" fmla="val 4264"/>
            </a:avLst>
          </a:prstGeom>
          <a:blipFill dpi="0" rotWithShape="1">
            <a:blip r:embed="rId3"/>
            <a:srcRect/>
            <a:stretch>
              <a:fillRect/>
            </a:stretch>
          </a:blipFill>
          <a:ln w="9525">
            <a:noFill/>
            <a:round/>
            <a:headEnd/>
            <a:tailEnd/>
          </a:ln>
        </p:spPr>
        <p:txBody>
          <a:bodyPr wrap="none" lIns="81619" tIns="40810" rIns="81619" bIns="40810" anchor="ctr"/>
          <a:lstStyle/>
          <a:p>
            <a:pPr algn="ctr" defTabSz="815893" eaLnBrk="0" hangingPunct="0">
              <a:spcBef>
                <a:spcPct val="20000"/>
              </a:spcBef>
              <a:buClr>
                <a:schemeClr val="accent1"/>
              </a:buClr>
              <a:buSzPct val="90000"/>
            </a:pPr>
            <a:endParaRPr lang="en-US" sz="1100">
              <a:solidFill>
                <a:srgbClr val="4D4D4D"/>
              </a:solidFill>
              <a:latin typeface="Arial" charset="0"/>
            </a:endParaRPr>
          </a:p>
        </p:txBody>
      </p:sp>
      <p:sp>
        <p:nvSpPr>
          <p:cNvPr id="2" name="Title 1"/>
          <p:cNvSpPr>
            <a:spLocks noGrp="1"/>
          </p:cNvSpPr>
          <p:nvPr>
            <p:ph type="title"/>
          </p:nvPr>
        </p:nvSpPr>
        <p:spPr/>
        <p:txBody>
          <a:bodyPr>
            <a:normAutofit/>
          </a:bodyPr>
          <a:lstStyle/>
          <a:p>
            <a:r>
              <a:rPr lang="en-US" sz="3200" dirty="0"/>
              <a:t>Operational Intelligence for IT and Business Users</a:t>
            </a:r>
          </a:p>
        </p:txBody>
      </p:sp>
      <p:grpSp>
        <p:nvGrpSpPr>
          <p:cNvPr id="15386" name="Group 37"/>
          <p:cNvGrpSpPr>
            <a:grpSpLocks/>
          </p:cNvGrpSpPr>
          <p:nvPr/>
        </p:nvGrpSpPr>
        <p:grpSpPr bwMode="auto">
          <a:xfrm>
            <a:off x="5738136" y="837612"/>
            <a:ext cx="3081748" cy="1819915"/>
            <a:chOff x="850" y="1330"/>
            <a:chExt cx="1985" cy="1475"/>
          </a:xfrm>
        </p:grpSpPr>
        <p:sp>
          <p:nvSpPr>
            <p:cNvPr id="15399" name="Rounded Rectangle 11"/>
            <p:cNvSpPr>
              <a:spLocks noChangeArrowheads="1"/>
            </p:cNvSpPr>
            <p:nvPr/>
          </p:nvSpPr>
          <p:spPr bwMode="gray">
            <a:xfrm>
              <a:off x="852" y="1330"/>
              <a:ext cx="1983" cy="233"/>
            </a:xfrm>
            <a:prstGeom prst="roundRect">
              <a:avLst>
                <a:gd name="adj" fmla="val 16667"/>
              </a:avLst>
            </a:prstGeom>
            <a:solidFill>
              <a:srgbClr val="026294"/>
            </a:solidFill>
            <a:ln w="9525">
              <a:noFill/>
              <a:round/>
              <a:headEnd/>
              <a:tailEnd/>
            </a:ln>
          </p:spPr>
          <p:txBody>
            <a:bodyPr lIns="72576" tIns="72576" rIns="72576" bIns="72576" anchor="ctr"/>
            <a:lstStyle/>
            <a:p>
              <a:pPr algn="ctr" defTabSz="1293468"/>
              <a:r>
                <a:rPr lang="en-US" sz="1300">
                  <a:solidFill>
                    <a:srgbClr val="FFFFFF"/>
                  </a:solidFill>
                  <a:latin typeface="+mj-lt"/>
                </a:rPr>
                <a:t>Web Intelligence</a:t>
              </a:r>
            </a:p>
          </p:txBody>
        </p:sp>
        <p:sp>
          <p:nvSpPr>
            <p:cNvPr id="15400" name="AutoShape 117"/>
            <p:cNvSpPr>
              <a:spLocks noChangeArrowheads="1"/>
            </p:cNvSpPr>
            <p:nvPr/>
          </p:nvSpPr>
          <p:spPr bwMode="auto">
            <a:xfrm>
              <a:off x="850" y="1556"/>
              <a:ext cx="1985" cy="1249"/>
            </a:xfrm>
            <a:prstGeom prst="roundRect">
              <a:avLst>
                <a:gd name="adj" fmla="val 3681"/>
              </a:avLst>
            </a:prstGeom>
            <a:blipFill dpi="0" rotWithShape="1">
              <a:blip r:embed="rId4"/>
              <a:srcRect/>
              <a:stretch>
                <a:fillRect/>
              </a:stretch>
            </a:blipFill>
            <a:ln w="9525">
              <a:noFill/>
              <a:round/>
              <a:headEnd/>
              <a:tailEnd/>
            </a:ln>
          </p:spPr>
          <p:txBody>
            <a:bodyPr wrap="none" lIns="145152" tIns="72576" rIns="145152" bIns="72576" anchor="ctr"/>
            <a:lstStyle/>
            <a:p>
              <a:pPr algn="ctr" defTabSz="815893" eaLnBrk="0" hangingPunct="0">
                <a:spcBef>
                  <a:spcPct val="20000"/>
                </a:spcBef>
                <a:buClr>
                  <a:schemeClr val="accent1"/>
                </a:buClr>
                <a:buSzPct val="90000"/>
              </a:pPr>
              <a:endParaRPr lang="en-US" sz="1300">
                <a:solidFill>
                  <a:srgbClr val="FFFFFF"/>
                </a:solidFill>
                <a:latin typeface="+mj-lt"/>
              </a:endParaRPr>
            </a:p>
          </p:txBody>
        </p:sp>
      </p:grpSp>
      <p:grpSp>
        <p:nvGrpSpPr>
          <p:cNvPr id="15388" name="Group 34"/>
          <p:cNvGrpSpPr>
            <a:grpSpLocks/>
          </p:cNvGrpSpPr>
          <p:nvPr/>
        </p:nvGrpSpPr>
        <p:grpSpPr bwMode="auto">
          <a:xfrm>
            <a:off x="1384915" y="1592593"/>
            <a:ext cx="3081748" cy="1827317"/>
            <a:chOff x="2968" y="1330"/>
            <a:chExt cx="1985" cy="1481"/>
          </a:xfrm>
        </p:grpSpPr>
        <p:sp>
          <p:nvSpPr>
            <p:cNvPr id="15395" name="Rounded Rectangle 11"/>
            <p:cNvSpPr>
              <a:spLocks noChangeArrowheads="1"/>
            </p:cNvSpPr>
            <p:nvPr/>
          </p:nvSpPr>
          <p:spPr bwMode="gray">
            <a:xfrm>
              <a:off x="2968" y="1330"/>
              <a:ext cx="1984" cy="233"/>
            </a:xfrm>
            <a:prstGeom prst="roundRect">
              <a:avLst>
                <a:gd name="adj" fmla="val 16667"/>
              </a:avLst>
            </a:prstGeom>
            <a:solidFill>
              <a:srgbClr val="026294"/>
            </a:solidFill>
            <a:ln w="9525">
              <a:noFill/>
              <a:round/>
              <a:headEnd/>
              <a:tailEnd/>
            </a:ln>
          </p:spPr>
          <p:txBody>
            <a:bodyPr lIns="72576" tIns="72576" rIns="72576" bIns="72576" anchor="ctr"/>
            <a:lstStyle/>
            <a:p>
              <a:pPr algn="ctr" defTabSz="1293468"/>
              <a:r>
                <a:rPr lang="en-US" sz="1300">
                  <a:solidFill>
                    <a:srgbClr val="FFFFFF"/>
                  </a:solidFill>
                  <a:latin typeface="+mj-lt"/>
                </a:rPr>
                <a:t>Application Management     </a:t>
              </a:r>
            </a:p>
          </p:txBody>
        </p:sp>
        <p:sp>
          <p:nvSpPr>
            <p:cNvPr id="15396" name="AutoShape 125" descr="Picture4"/>
            <p:cNvSpPr>
              <a:spLocks noChangeArrowheads="1"/>
            </p:cNvSpPr>
            <p:nvPr/>
          </p:nvSpPr>
          <p:spPr bwMode="auto">
            <a:xfrm>
              <a:off x="2968" y="1561"/>
              <a:ext cx="1985" cy="1250"/>
            </a:xfrm>
            <a:prstGeom prst="roundRect">
              <a:avLst>
                <a:gd name="adj" fmla="val 3102"/>
              </a:avLst>
            </a:prstGeom>
            <a:blipFill dpi="0" rotWithShape="1">
              <a:blip r:embed="rId5"/>
              <a:srcRect/>
              <a:stretch>
                <a:fillRect/>
              </a:stretch>
            </a:blipFill>
            <a:ln w="9525">
              <a:noFill/>
              <a:round/>
              <a:headEnd/>
              <a:tailEnd/>
            </a:ln>
          </p:spPr>
          <p:txBody>
            <a:bodyPr wrap="none" lIns="145152" tIns="72576" rIns="145152" bIns="72576" anchor="ctr"/>
            <a:lstStyle/>
            <a:p>
              <a:pPr algn="ctr" defTabSz="815893" eaLnBrk="0" hangingPunct="0">
                <a:spcBef>
                  <a:spcPct val="20000"/>
                </a:spcBef>
                <a:buClr>
                  <a:schemeClr val="accent1"/>
                </a:buClr>
                <a:buSzPct val="90000"/>
              </a:pPr>
              <a:endParaRPr lang="en-US" sz="1000">
                <a:solidFill>
                  <a:srgbClr val="FFFFFF"/>
                </a:solidFill>
                <a:latin typeface="+mj-lt"/>
              </a:endParaRPr>
            </a:p>
          </p:txBody>
        </p:sp>
      </p:grpSp>
      <p:grpSp>
        <p:nvGrpSpPr>
          <p:cNvPr id="15389" name="Group 64"/>
          <p:cNvGrpSpPr>
            <a:grpSpLocks/>
          </p:cNvGrpSpPr>
          <p:nvPr/>
        </p:nvGrpSpPr>
        <p:grpSpPr bwMode="auto">
          <a:xfrm>
            <a:off x="4644809" y="1588894"/>
            <a:ext cx="3082622" cy="1828243"/>
            <a:chOff x="239" y="790"/>
            <a:chExt cx="1985" cy="1482"/>
          </a:xfrm>
        </p:grpSpPr>
        <p:sp>
          <p:nvSpPr>
            <p:cNvPr id="15393" name="AutoShape 127"/>
            <p:cNvSpPr>
              <a:spLocks noChangeArrowheads="1"/>
            </p:cNvSpPr>
            <p:nvPr/>
          </p:nvSpPr>
          <p:spPr bwMode="auto">
            <a:xfrm>
              <a:off x="239" y="1022"/>
              <a:ext cx="1985" cy="1250"/>
            </a:xfrm>
            <a:prstGeom prst="roundRect">
              <a:avLst>
                <a:gd name="adj" fmla="val 5144"/>
              </a:avLst>
            </a:prstGeom>
            <a:blipFill dpi="0" rotWithShape="1">
              <a:blip r:embed="rId6"/>
              <a:srcRect/>
              <a:stretch>
                <a:fillRect/>
              </a:stretch>
            </a:blipFill>
            <a:ln w="9525">
              <a:noFill/>
              <a:round/>
              <a:headEnd/>
              <a:tailEnd/>
            </a:ln>
          </p:spPr>
          <p:txBody>
            <a:bodyPr wrap="none" lIns="145152" tIns="72576" rIns="145152" bIns="72576" anchor="ctr"/>
            <a:lstStyle/>
            <a:p>
              <a:pPr algn="ctr" defTabSz="815893" eaLnBrk="0" hangingPunct="0">
                <a:spcBef>
                  <a:spcPct val="20000"/>
                </a:spcBef>
                <a:buClr>
                  <a:schemeClr val="accent1"/>
                </a:buClr>
                <a:buSzPct val="90000"/>
              </a:pPr>
              <a:endParaRPr lang="en-US" sz="1000">
                <a:solidFill>
                  <a:srgbClr val="FFFFFF"/>
                </a:solidFill>
                <a:latin typeface="+mj-lt"/>
              </a:endParaRPr>
            </a:p>
          </p:txBody>
        </p:sp>
        <p:sp>
          <p:nvSpPr>
            <p:cNvPr id="15394" name="Rounded Rectangle 11"/>
            <p:cNvSpPr>
              <a:spLocks noChangeArrowheads="1"/>
            </p:cNvSpPr>
            <p:nvPr/>
          </p:nvSpPr>
          <p:spPr bwMode="gray">
            <a:xfrm>
              <a:off x="239" y="790"/>
              <a:ext cx="1982" cy="233"/>
            </a:xfrm>
            <a:prstGeom prst="roundRect">
              <a:avLst>
                <a:gd name="adj" fmla="val 16667"/>
              </a:avLst>
            </a:prstGeom>
            <a:solidFill>
              <a:srgbClr val="026294"/>
            </a:solidFill>
            <a:ln w="9525">
              <a:noFill/>
              <a:round/>
              <a:headEnd/>
              <a:tailEnd/>
            </a:ln>
          </p:spPr>
          <p:txBody>
            <a:bodyPr lIns="72576" tIns="72576" rIns="72576" bIns="72576" anchor="ctr"/>
            <a:lstStyle/>
            <a:p>
              <a:pPr algn="ctr" defTabSz="1293468"/>
              <a:r>
                <a:rPr lang="en-US" sz="1300">
                  <a:solidFill>
                    <a:srgbClr val="FFFFFF"/>
                  </a:solidFill>
                  <a:latin typeface="+mj-lt"/>
                </a:rPr>
                <a:t>Business Analytics</a:t>
              </a:r>
            </a:p>
          </p:txBody>
        </p:sp>
      </p:grpSp>
      <p:sp>
        <p:nvSpPr>
          <p:cNvPr id="15392" name="Rounded Rectangle 11"/>
          <p:cNvSpPr>
            <a:spLocks noChangeArrowheads="1"/>
          </p:cNvSpPr>
          <p:nvPr/>
        </p:nvSpPr>
        <p:spPr bwMode="gray">
          <a:xfrm>
            <a:off x="3145512" y="2347195"/>
            <a:ext cx="3081652" cy="286260"/>
          </a:xfrm>
          <a:prstGeom prst="roundRect">
            <a:avLst>
              <a:gd name="adj" fmla="val 16667"/>
            </a:avLst>
          </a:prstGeom>
          <a:solidFill>
            <a:srgbClr val="026294"/>
          </a:solidFill>
          <a:ln w="9525">
            <a:noFill/>
            <a:round/>
            <a:headEnd/>
            <a:tailEnd/>
          </a:ln>
        </p:spPr>
        <p:txBody>
          <a:bodyPr lIns="40810" tIns="40810" rIns="40810" bIns="40810" anchor="ctr"/>
          <a:lstStyle/>
          <a:p>
            <a:pPr algn="ctr" defTabSz="1293468"/>
            <a:r>
              <a:rPr lang="en-US" sz="1300" dirty="0">
                <a:solidFill>
                  <a:srgbClr val="FFFFFF"/>
                </a:solidFill>
                <a:latin typeface="+mj-lt"/>
              </a:rPr>
              <a:t>Security &amp; Compliance</a:t>
            </a:r>
          </a:p>
        </p:txBody>
      </p:sp>
      <p:sp>
        <p:nvSpPr>
          <p:cNvPr id="15383" name="Text Box 78"/>
          <p:cNvSpPr txBox="1">
            <a:spLocks noChangeArrowheads="1"/>
          </p:cNvSpPr>
          <p:nvPr/>
        </p:nvSpPr>
        <p:spPr bwMode="auto">
          <a:xfrm>
            <a:off x="8095963" y="2738502"/>
            <a:ext cx="732824" cy="334708"/>
          </a:xfrm>
          <a:prstGeom prst="rect">
            <a:avLst/>
          </a:prstGeom>
          <a:solidFill>
            <a:schemeClr val="bg1">
              <a:lumMod val="65000"/>
              <a:alpha val="36000"/>
            </a:schemeClr>
          </a:solidFill>
          <a:ln>
            <a:noFill/>
          </a:ln>
          <a:extLst>
            <a:ext uri="{91240B29-F687-4f45-9708-019B960494DF}">
              <a14:hiddenLine xmlns:a14="http://schemas.microsoft.com/office/drawing/2010/main" w="9525">
                <a:solidFill>
                  <a:srgbClr val="000000"/>
                </a:solidFill>
                <a:miter lim="800000"/>
                <a:headEnd/>
                <a:tailEnd/>
              </a14:hiddenLine>
            </a:ext>
          </a:extLst>
        </p:spPr>
        <p:style>
          <a:lnRef idx="1">
            <a:schemeClr val="accent1"/>
          </a:lnRef>
          <a:fillRef idx="3">
            <a:schemeClr val="accent1"/>
          </a:fillRef>
          <a:effectRef idx="2">
            <a:schemeClr val="accent1"/>
          </a:effectRef>
          <a:fontRef idx="minor">
            <a:schemeClr val="lt1"/>
          </a:fontRef>
        </p:style>
        <p:txBody>
          <a:bodyPr wrap="none" lIns="91425" tIns="45712" rIns="91425" bIns="45712" rtlCol="0" anchor="ctr">
            <a:noAutofit/>
          </a:bodyPr>
          <a:lstStyle>
            <a:defPPr>
              <a:defRPr lang="en-US"/>
            </a:defPPr>
            <a:lvl1pPr algn="ctr">
              <a:defRPr sz="1400">
                <a:solidFill>
                  <a:schemeClr val="accen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800" dirty="0"/>
              <a:t>LOB Owners/</a:t>
            </a:r>
          </a:p>
          <a:p>
            <a:r>
              <a:rPr lang="en-US" sz="800" dirty="0"/>
              <a:t>Executives</a:t>
            </a:r>
          </a:p>
        </p:txBody>
      </p:sp>
      <p:sp>
        <p:nvSpPr>
          <p:cNvPr id="15377" name="Text Box 78"/>
          <p:cNvSpPr txBox="1">
            <a:spLocks noChangeArrowheads="1"/>
          </p:cNvSpPr>
          <p:nvPr/>
        </p:nvSpPr>
        <p:spPr bwMode="auto">
          <a:xfrm>
            <a:off x="424998" y="2738502"/>
            <a:ext cx="588567" cy="334708"/>
          </a:xfrm>
          <a:prstGeom prst="rect">
            <a:avLst/>
          </a:prstGeom>
          <a:solidFill>
            <a:schemeClr val="bg1">
              <a:lumMod val="65000"/>
              <a:alpha val="36000"/>
            </a:schemeClr>
          </a:solidFill>
          <a:ln>
            <a:noFill/>
          </a:ln>
          <a:extLst>
            <a:ext uri="{91240B29-F687-4f45-9708-019B960494DF}">
              <a14:hiddenLine xmlns:a14="http://schemas.microsoft.com/office/drawing/2010/main" w="9525">
                <a:solidFill>
                  <a:srgbClr val="000000"/>
                </a:solidFill>
                <a:miter lim="800000"/>
                <a:headEnd/>
                <a:tailEnd/>
              </a14:hiddenLine>
            </a:ext>
          </a:extLst>
        </p:spPr>
        <p:style>
          <a:lnRef idx="1">
            <a:schemeClr val="accent1"/>
          </a:lnRef>
          <a:fillRef idx="3">
            <a:schemeClr val="accent1"/>
          </a:fillRef>
          <a:effectRef idx="2">
            <a:schemeClr val="accent1"/>
          </a:effectRef>
          <a:fontRef idx="minor">
            <a:schemeClr val="lt1"/>
          </a:fontRef>
        </p:style>
        <p:txBody>
          <a:bodyPr wrap="none" lIns="91425" tIns="45712" rIns="91425" bIns="45712" rtlCol="0" anchor="ctr">
            <a:noAutofit/>
          </a:bodyPr>
          <a:lstStyle>
            <a:defPPr>
              <a:defRPr lang="en-US"/>
            </a:defPPr>
            <a:lvl1pPr algn="ctr">
              <a:defRPr sz="28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800" dirty="0">
                <a:solidFill>
                  <a:schemeClr val="accent1"/>
                </a:solidFill>
              </a:rPr>
              <a:t>Customer</a:t>
            </a:r>
            <a:br>
              <a:rPr lang="en-US" sz="800" dirty="0">
                <a:solidFill>
                  <a:schemeClr val="accent1"/>
                </a:solidFill>
              </a:rPr>
            </a:br>
            <a:r>
              <a:rPr lang="en-US" sz="800" dirty="0">
                <a:solidFill>
                  <a:schemeClr val="accent1"/>
                </a:solidFill>
              </a:rPr>
              <a:t>Support</a:t>
            </a:r>
          </a:p>
        </p:txBody>
      </p:sp>
      <p:sp>
        <p:nvSpPr>
          <p:cNvPr id="15374" name="Text Box 78"/>
          <p:cNvSpPr txBox="1">
            <a:spLocks noChangeArrowheads="1"/>
          </p:cNvSpPr>
          <p:nvPr/>
        </p:nvSpPr>
        <p:spPr bwMode="auto">
          <a:xfrm>
            <a:off x="1993701" y="3965460"/>
            <a:ext cx="755370" cy="334708"/>
          </a:xfrm>
          <a:prstGeom prst="rect">
            <a:avLst/>
          </a:prstGeom>
          <a:solidFill>
            <a:schemeClr val="bg1">
              <a:lumMod val="65000"/>
              <a:alpha val="36000"/>
            </a:schemeClr>
          </a:solidFill>
          <a:ln>
            <a:noFill/>
          </a:ln>
          <a:extLst>
            <a:ext uri="{91240B29-F687-4f45-9708-019B960494DF}">
              <a14:hiddenLine xmlns:a14="http://schemas.microsoft.com/office/drawing/2010/main" w="9525">
                <a:solidFill>
                  <a:srgbClr val="000000"/>
                </a:solidFill>
                <a:miter lim="800000"/>
                <a:headEnd/>
                <a:tailEnd/>
              </a14:hiddenLine>
            </a:ext>
          </a:extLst>
        </p:spPr>
        <p:style>
          <a:lnRef idx="1">
            <a:schemeClr val="accent1"/>
          </a:lnRef>
          <a:fillRef idx="3">
            <a:schemeClr val="accent1"/>
          </a:fillRef>
          <a:effectRef idx="2">
            <a:schemeClr val="accent1"/>
          </a:effectRef>
          <a:fontRef idx="minor">
            <a:schemeClr val="lt1"/>
          </a:fontRef>
        </p:style>
        <p:txBody>
          <a:bodyPr wrap="none" lIns="91425" tIns="45712" rIns="91425" bIns="45712" rtlCol="0" anchor="ctr">
            <a:noAutofit/>
          </a:bodyPr>
          <a:lstStyle>
            <a:defPPr>
              <a:defRPr lang="en-US"/>
            </a:defPPr>
            <a:lvl1pPr algn="ctr">
              <a:defRPr sz="1400">
                <a:solidFill>
                  <a:schemeClr val="accen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800" dirty="0"/>
              <a:t>System</a:t>
            </a:r>
          </a:p>
          <a:p>
            <a:r>
              <a:rPr lang="en-US" sz="800" dirty="0"/>
              <a:t>Administrator</a:t>
            </a:r>
          </a:p>
        </p:txBody>
      </p:sp>
      <p:sp>
        <p:nvSpPr>
          <p:cNvPr id="15397" name="Rounded Rectangle 11"/>
          <p:cNvSpPr>
            <a:spLocks noChangeArrowheads="1"/>
          </p:cNvSpPr>
          <p:nvPr/>
        </p:nvSpPr>
        <p:spPr bwMode="gray">
          <a:xfrm>
            <a:off x="474975" y="837611"/>
            <a:ext cx="3080566" cy="287543"/>
          </a:xfrm>
          <a:prstGeom prst="roundRect">
            <a:avLst>
              <a:gd name="adj" fmla="val 16667"/>
            </a:avLst>
          </a:prstGeom>
          <a:solidFill>
            <a:srgbClr val="026294"/>
          </a:solidFill>
          <a:ln w="9525">
            <a:noFill/>
            <a:round/>
            <a:headEnd/>
            <a:tailEnd/>
          </a:ln>
        </p:spPr>
        <p:txBody>
          <a:bodyPr lIns="40810" tIns="40810" rIns="40810" bIns="40810" anchor="ctr"/>
          <a:lstStyle/>
          <a:p>
            <a:pPr algn="ctr" defTabSz="1293468"/>
            <a:r>
              <a:rPr lang="en-US" sz="1300" dirty="0">
                <a:solidFill>
                  <a:srgbClr val="FFFFFF"/>
                </a:solidFill>
                <a:latin typeface="+mj-lt"/>
              </a:rPr>
              <a:t>IT Operations Management</a:t>
            </a:r>
          </a:p>
        </p:txBody>
      </p:sp>
      <p:sp>
        <p:nvSpPr>
          <p:cNvPr id="15398" name="AutoShape 119"/>
          <p:cNvSpPr>
            <a:spLocks noChangeArrowheads="1"/>
          </p:cNvSpPr>
          <p:nvPr/>
        </p:nvSpPr>
        <p:spPr bwMode="auto">
          <a:xfrm>
            <a:off x="3150285" y="2629507"/>
            <a:ext cx="3082118" cy="1542611"/>
          </a:xfrm>
          <a:prstGeom prst="roundRect">
            <a:avLst>
              <a:gd name="adj" fmla="val 1940"/>
            </a:avLst>
          </a:prstGeom>
          <a:blipFill dpi="0" rotWithShape="1">
            <a:blip r:embed="rId7"/>
            <a:srcRect/>
            <a:stretch>
              <a:fillRect/>
            </a:stretch>
          </a:blipFill>
          <a:ln w="9525">
            <a:noFill/>
            <a:round/>
            <a:headEnd/>
            <a:tailEnd/>
          </a:ln>
        </p:spPr>
        <p:txBody>
          <a:bodyPr wrap="none" lIns="81619" tIns="40810" rIns="81619" bIns="40810" anchor="ctr"/>
          <a:lstStyle/>
          <a:p>
            <a:pPr algn="ctr" defTabSz="815893" eaLnBrk="0" hangingPunct="0">
              <a:spcBef>
                <a:spcPct val="20000"/>
              </a:spcBef>
              <a:buClr>
                <a:schemeClr val="accent1"/>
              </a:buClr>
              <a:buSzPct val="90000"/>
            </a:pPr>
            <a:endParaRPr lang="en-US" sz="1100">
              <a:solidFill>
                <a:srgbClr val="4D4D4D"/>
              </a:solidFill>
              <a:latin typeface="Arial" charset="0"/>
            </a:endParaRPr>
          </a:p>
        </p:txBody>
      </p:sp>
      <p:sp>
        <p:nvSpPr>
          <p:cNvPr id="15380" name="Freeform 98"/>
          <p:cNvSpPr>
            <a:spLocks/>
          </p:cNvSpPr>
          <p:nvPr/>
        </p:nvSpPr>
        <p:spPr bwMode="auto">
          <a:xfrm>
            <a:off x="5701949" y="3762080"/>
            <a:ext cx="246435" cy="390227"/>
          </a:xfrm>
          <a:custGeom>
            <a:avLst/>
            <a:gdLst>
              <a:gd name="T0" fmla="*/ 0 w 783771"/>
              <a:gd name="T1" fmla="*/ 0 h 1654628"/>
              <a:gd name="T2" fmla="*/ 174 w 783771"/>
              <a:gd name="T3" fmla="*/ 54 h 1654628"/>
              <a:gd name="T4" fmla="*/ 266 w 783771"/>
              <a:gd name="T5" fmla="*/ 142 h 1654628"/>
              <a:gd name="T6" fmla="*/ 276 w 783771"/>
              <a:gd name="T7" fmla="*/ 383 h 1654628"/>
              <a:gd name="T8" fmla="*/ 0 w 783771"/>
              <a:gd name="T9" fmla="*/ 437 h 1654628"/>
              <a:gd name="T10" fmla="*/ 0 w 783771"/>
              <a:gd name="T11" fmla="*/ 0 h 1654628"/>
              <a:gd name="T12" fmla="*/ 0 60000 65536"/>
              <a:gd name="T13" fmla="*/ 0 60000 65536"/>
              <a:gd name="T14" fmla="*/ 0 60000 65536"/>
              <a:gd name="T15" fmla="*/ 0 60000 65536"/>
              <a:gd name="T16" fmla="*/ 0 60000 65536"/>
              <a:gd name="T17" fmla="*/ 0 60000 65536"/>
              <a:gd name="T18" fmla="*/ 0 w 783771"/>
              <a:gd name="T19" fmla="*/ 0 h 1654628"/>
              <a:gd name="T20" fmla="*/ 783771 w 783771"/>
              <a:gd name="T21" fmla="*/ 1654628 h 1654628"/>
            </a:gdLst>
            <a:ahLst/>
            <a:cxnLst>
              <a:cxn ang="T12">
                <a:pos x="T0" y="T1"/>
              </a:cxn>
              <a:cxn ang="T13">
                <a:pos x="T2" y="T3"/>
              </a:cxn>
              <a:cxn ang="T14">
                <a:pos x="T4" y="T5"/>
              </a:cxn>
              <a:cxn ang="T15">
                <a:pos x="T6" y="T7"/>
              </a:cxn>
              <a:cxn ang="T16">
                <a:pos x="T8" y="T9"/>
              </a:cxn>
              <a:cxn ang="T17">
                <a:pos x="T10" y="T11"/>
              </a:cxn>
            </a:cxnLst>
            <a:rect l="T18" t="T19" r="T20" b="T21"/>
            <a:pathLst>
              <a:path w="783771" h="1654628">
                <a:moveTo>
                  <a:pt x="0" y="0"/>
                </a:moveTo>
                <a:lnTo>
                  <a:pt x="493485" y="203200"/>
                </a:lnTo>
                <a:lnTo>
                  <a:pt x="754745" y="537028"/>
                </a:lnTo>
                <a:lnTo>
                  <a:pt x="783771" y="1451428"/>
                </a:lnTo>
                <a:lnTo>
                  <a:pt x="0" y="1654628"/>
                </a:lnTo>
                <a:lnTo>
                  <a:pt x="0" y="0"/>
                </a:lnTo>
                <a:close/>
              </a:path>
            </a:pathLst>
          </a:custGeom>
          <a:solidFill>
            <a:schemeClr val="bg1"/>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lIns="91425" tIns="45712" rIns="91425" bIns="45712"/>
          <a:lstStyle/>
          <a:p>
            <a:endParaRPr lang="en-US"/>
          </a:p>
        </p:txBody>
      </p:sp>
      <p:sp>
        <p:nvSpPr>
          <p:cNvPr id="40" name="Text Box 78"/>
          <p:cNvSpPr txBox="1">
            <a:spLocks noChangeArrowheads="1"/>
          </p:cNvSpPr>
          <p:nvPr/>
        </p:nvSpPr>
        <p:spPr bwMode="auto">
          <a:xfrm>
            <a:off x="1102516" y="3374460"/>
            <a:ext cx="640438" cy="334708"/>
          </a:xfrm>
          <a:prstGeom prst="rect">
            <a:avLst/>
          </a:prstGeom>
          <a:solidFill>
            <a:schemeClr val="bg1">
              <a:lumMod val="65000"/>
              <a:alpha val="36000"/>
            </a:schemeClr>
          </a:solidFill>
          <a:ln>
            <a:noFill/>
          </a:ln>
          <a:extLst>
            <a:ext uri="{91240B29-F687-4f45-9708-019B960494DF}">
              <a14:hiddenLine xmlns:a14="http://schemas.microsoft.com/office/drawing/2010/main" w="9525">
                <a:solidFill>
                  <a:srgbClr val="000000"/>
                </a:solidFill>
                <a:miter lim="800000"/>
                <a:headEnd/>
                <a:tailEnd/>
              </a14:hiddenLine>
            </a:ext>
          </a:extLst>
        </p:spPr>
        <p:style>
          <a:lnRef idx="1">
            <a:schemeClr val="accent1"/>
          </a:lnRef>
          <a:fillRef idx="3">
            <a:schemeClr val="accent1"/>
          </a:fillRef>
          <a:effectRef idx="2">
            <a:schemeClr val="accent1"/>
          </a:effectRef>
          <a:fontRef idx="minor">
            <a:schemeClr val="lt1"/>
          </a:fontRef>
        </p:style>
        <p:txBody>
          <a:bodyPr wrap="none" lIns="91425" tIns="45712" rIns="91425" bIns="45712" rtlCol="0" anchor="ctr">
            <a:noAutofit/>
          </a:bodyPr>
          <a:lstStyle>
            <a:defPPr>
              <a:defRPr lang="en-US"/>
            </a:defPPr>
            <a:lvl1pPr algn="ctr">
              <a:defRPr sz="1400">
                <a:solidFill>
                  <a:schemeClr val="accen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800" dirty="0"/>
              <a:t>Operations</a:t>
            </a:r>
            <a:br>
              <a:rPr lang="en-US" sz="800" dirty="0"/>
            </a:br>
            <a:r>
              <a:rPr lang="en-US" sz="800" dirty="0"/>
              <a:t>Teams</a:t>
            </a:r>
          </a:p>
        </p:txBody>
      </p:sp>
      <p:sp>
        <p:nvSpPr>
          <p:cNvPr id="41" name="Text Box 76"/>
          <p:cNvSpPr txBox="1">
            <a:spLocks noChangeArrowheads="1"/>
          </p:cNvSpPr>
          <p:nvPr/>
        </p:nvSpPr>
        <p:spPr bwMode="auto">
          <a:xfrm>
            <a:off x="4354424" y="4286610"/>
            <a:ext cx="718521" cy="242374"/>
          </a:xfrm>
          <a:prstGeom prst="rect">
            <a:avLst/>
          </a:prstGeom>
          <a:solidFill>
            <a:schemeClr val="bg1">
              <a:lumMod val="65000"/>
              <a:alpha val="36000"/>
            </a:schemeClr>
          </a:solidFill>
          <a:ln>
            <a:noFill/>
          </a:ln>
          <a:extLst>
            <a:ext uri="{91240B29-F687-4f45-9708-019B960494DF}">
              <a14:hiddenLine xmlns:a14="http://schemas.microsoft.com/office/drawing/2010/main" w="9525">
                <a:solidFill>
                  <a:srgbClr val="000000"/>
                </a:solidFill>
                <a:miter lim="800000"/>
                <a:headEnd/>
                <a:tailEnd/>
              </a14:hiddenLine>
            </a:ext>
          </a:extLst>
        </p:spPr>
        <p:style>
          <a:lnRef idx="1">
            <a:schemeClr val="accent1"/>
          </a:lnRef>
          <a:fillRef idx="3">
            <a:schemeClr val="accent1"/>
          </a:fillRef>
          <a:effectRef idx="2">
            <a:schemeClr val="accent1"/>
          </a:effectRef>
          <a:fontRef idx="minor">
            <a:schemeClr val="lt1"/>
          </a:fontRef>
        </p:style>
        <p:txBody>
          <a:bodyPr wrap="square" lIns="91425" tIns="0" rIns="91425" bIns="0" rtlCol="0" anchor="ctr">
            <a:noAutofit/>
          </a:bodyPr>
          <a:lstStyle>
            <a:defPPr>
              <a:defRPr lang="en-US"/>
            </a:defPPr>
            <a:lvl1pPr algn="ctr">
              <a:defRPr sz="1400">
                <a:solidFill>
                  <a:schemeClr val="accen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800" dirty="0"/>
              <a:t>Security</a:t>
            </a:r>
            <a:br>
              <a:rPr lang="en-US" sz="800" dirty="0"/>
            </a:br>
            <a:r>
              <a:rPr lang="en-US" sz="800" dirty="0"/>
              <a:t>Analysts</a:t>
            </a:r>
          </a:p>
        </p:txBody>
      </p:sp>
      <p:sp>
        <p:nvSpPr>
          <p:cNvPr id="42" name="Text Box 89"/>
          <p:cNvSpPr txBox="1">
            <a:spLocks noChangeArrowheads="1"/>
          </p:cNvSpPr>
          <p:nvPr/>
        </p:nvSpPr>
        <p:spPr bwMode="auto">
          <a:xfrm>
            <a:off x="6527005" y="3965460"/>
            <a:ext cx="615291" cy="334708"/>
          </a:xfrm>
          <a:prstGeom prst="rect">
            <a:avLst/>
          </a:prstGeom>
          <a:solidFill>
            <a:schemeClr val="bg1">
              <a:lumMod val="65000"/>
              <a:alpha val="36000"/>
            </a:schemeClr>
          </a:solidFill>
          <a:ln>
            <a:noFill/>
          </a:ln>
          <a:extLst>
            <a:ext uri="{91240B29-F687-4f45-9708-019B960494DF}">
              <a14:hiddenLine xmlns:a14="http://schemas.microsoft.com/office/drawing/2010/main" w="9525">
                <a:solidFill>
                  <a:srgbClr val="000000"/>
                </a:solidFill>
                <a:miter lim="800000"/>
                <a:headEnd/>
                <a:tailEnd/>
              </a14:hiddenLine>
            </a:ext>
          </a:extLst>
        </p:spPr>
        <p:style>
          <a:lnRef idx="1">
            <a:schemeClr val="accent1"/>
          </a:lnRef>
          <a:fillRef idx="3">
            <a:schemeClr val="accent1"/>
          </a:fillRef>
          <a:effectRef idx="2">
            <a:schemeClr val="accent1"/>
          </a:effectRef>
          <a:fontRef idx="minor">
            <a:schemeClr val="lt1"/>
          </a:fontRef>
        </p:style>
        <p:txBody>
          <a:bodyPr wrap="none" lIns="91425" tIns="45712" rIns="91425" bIns="45712" rtlCol="0" anchor="ctr">
            <a:noAutofit/>
          </a:bodyPr>
          <a:lstStyle>
            <a:defPPr>
              <a:defRPr lang="en-US"/>
            </a:defPPr>
            <a:lvl1pPr algn="ctr">
              <a:defRPr sz="1400">
                <a:solidFill>
                  <a:schemeClr val="accen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800" dirty="0"/>
              <a:t>IT </a:t>
            </a:r>
            <a:r>
              <a:rPr lang="en-US" sz="800" dirty="0" smtClean="0"/>
              <a:t/>
            </a:r>
            <a:br>
              <a:rPr lang="en-US" sz="800" dirty="0" smtClean="0"/>
            </a:br>
            <a:r>
              <a:rPr lang="en-US" sz="800" dirty="0" smtClean="0"/>
              <a:t>Executives</a:t>
            </a:r>
            <a:endParaRPr lang="en-US" sz="800" dirty="0"/>
          </a:p>
        </p:txBody>
      </p:sp>
      <p:sp>
        <p:nvSpPr>
          <p:cNvPr id="43" name="Text Box 89"/>
          <p:cNvSpPr txBox="1">
            <a:spLocks noChangeArrowheads="1"/>
          </p:cNvSpPr>
          <p:nvPr/>
        </p:nvSpPr>
        <p:spPr bwMode="auto">
          <a:xfrm>
            <a:off x="3113089" y="4219170"/>
            <a:ext cx="867676" cy="242374"/>
          </a:xfrm>
          <a:prstGeom prst="rect">
            <a:avLst/>
          </a:prstGeom>
          <a:solidFill>
            <a:schemeClr val="bg1">
              <a:lumMod val="65000"/>
              <a:alpha val="36000"/>
            </a:schemeClr>
          </a:solidFill>
          <a:ln>
            <a:noFill/>
          </a:ln>
          <a:extLst>
            <a:ext uri="{91240B29-F687-4f45-9708-019B960494DF}">
              <a14:hiddenLine xmlns:a14="http://schemas.microsoft.com/office/drawing/2010/main" w="9525">
                <a:solidFill>
                  <a:srgbClr val="000000"/>
                </a:solidFill>
                <a:miter lim="800000"/>
                <a:headEnd/>
                <a:tailEnd/>
              </a14:hiddenLine>
            </a:ext>
          </a:extLst>
        </p:spPr>
        <p:style>
          <a:lnRef idx="1">
            <a:schemeClr val="accent1"/>
          </a:lnRef>
          <a:fillRef idx="3">
            <a:schemeClr val="accent1"/>
          </a:fillRef>
          <a:effectRef idx="2">
            <a:schemeClr val="accent1"/>
          </a:effectRef>
          <a:fontRef idx="minor">
            <a:schemeClr val="lt1"/>
          </a:fontRef>
        </p:style>
        <p:txBody>
          <a:bodyPr wrap="square" lIns="0" tIns="0" rIns="0" bIns="0" rtlCol="0" anchor="ctr">
            <a:noAutofit/>
          </a:bodyPr>
          <a:lstStyle>
            <a:defPPr>
              <a:defRPr lang="en-US"/>
            </a:defPPr>
            <a:lvl1pPr algn="ctr">
              <a:defRPr sz="1400">
                <a:solidFill>
                  <a:schemeClr val="accen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800" dirty="0"/>
              <a:t>Development </a:t>
            </a:r>
            <a:r>
              <a:rPr lang="en-US" sz="800" dirty="0" smtClean="0"/>
              <a:t/>
            </a:r>
            <a:br>
              <a:rPr lang="en-US" sz="800" dirty="0" smtClean="0"/>
            </a:br>
            <a:r>
              <a:rPr lang="en-US" sz="800" dirty="0" smtClean="0"/>
              <a:t>Teams</a:t>
            </a:r>
            <a:endParaRPr lang="en-US" sz="800" dirty="0"/>
          </a:p>
        </p:txBody>
      </p:sp>
      <p:sp>
        <p:nvSpPr>
          <p:cNvPr id="44" name="Text Box 89"/>
          <p:cNvSpPr txBox="1">
            <a:spLocks noChangeArrowheads="1"/>
          </p:cNvSpPr>
          <p:nvPr/>
        </p:nvSpPr>
        <p:spPr bwMode="auto">
          <a:xfrm>
            <a:off x="5446579" y="4216740"/>
            <a:ext cx="816374" cy="243943"/>
          </a:xfrm>
          <a:prstGeom prst="rect">
            <a:avLst/>
          </a:prstGeom>
          <a:solidFill>
            <a:schemeClr val="bg1">
              <a:lumMod val="65000"/>
              <a:alpha val="36000"/>
            </a:schemeClr>
          </a:solidFill>
          <a:ln>
            <a:noFill/>
          </a:ln>
          <a:extLst>
            <a:ext uri="{91240B29-F687-4f45-9708-019B960494DF}">
              <a14:hiddenLine xmlns:a14="http://schemas.microsoft.com/office/drawing/2010/main" w="9525">
                <a:solidFill>
                  <a:srgbClr val="000000"/>
                </a:solidFill>
                <a:miter lim="800000"/>
                <a:headEnd/>
                <a:tailEnd/>
              </a14:hiddenLine>
            </a:ext>
          </a:extLst>
        </p:spPr>
        <p:style>
          <a:lnRef idx="1">
            <a:schemeClr val="accent1"/>
          </a:lnRef>
          <a:fillRef idx="3">
            <a:schemeClr val="accent1"/>
          </a:fillRef>
          <a:effectRef idx="2">
            <a:schemeClr val="accent1"/>
          </a:effectRef>
          <a:fontRef idx="minor">
            <a:schemeClr val="lt1"/>
          </a:fontRef>
        </p:style>
        <p:txBody>
          <a:bodyPr wrap="square" lIns="0" tIns="0" rIns="0" bIns="0" rtlCol="0" anchor="ctr">
            <a:noAutofit/>
          </a:bodyPr>
          <a:lstStyle>
            <a:defPPr>
              <a:defRPr lang="en-US"/>
            </a:defPPr>
            <a:lvl1pPr algn="ctr">
              <a:defRPr sz="1400">
                <a:solidFill>
                  <a:schemeClr val="accent1"/>
                </a:solidFill>
              </a:defRPr>
            </a:lvl1pPr>
          </a:lstStyle>
          <a:p>
            <a:r>
              <a:rPr lang="en-US" sz="800" dirty="0"/>
              <a:t>Auditors</a:t>
            </a:r>
          </a:p>
        </p:txBody>
      </p:sp>
      <p:sp>
        <p:nvSpPr>
          <p:cNvPr id="45" name="Text Box 89"/>
          <p:cNvSpPr txBox="1">
            <a:spLocks noChangeArrowheads="1"/>
          </p:cNvSpPr>
          <p:nvPr/>
        </p:nvSpPr>
        <p:spPr bwMode="auto">
          <a:xfrm>
            <a:off x="7255459" y="3374460"/>
            <a:ext cx="916454" cy="334708"/>
          </a:xfrm>
          <a:prstGeom prst="rect">
            <a:avLst/>
          </a:prstGeom>
          <a:solidFill>
            <a:schemeClr val="bg1">
              <a:lumMod val="65000"/>
              <a:alpha val="36000"/>
            </a:schemeClr>
          </a:solidFill>
          <a:ln>
            <a:noFill/>
          </a:ln>
          <a:extLst>
            <a:ext uri="{91240B29-F687-4f45-9708-019B960494DF}">
              <a14:hiddenLine xmlns:a14="http://schemas.microsoft.com/office/drawing/2010/main" w="9525">
                <a:solidFill>
                  <a:srgbClr val="000000"/>
                </a:solidFill>
                <a:miter lim="800000"/>
                <a:headEnd/>
                <a:tailEnd/>
              </a14:hiddenLine>
            </a:ext>
          </a:extLst>
        </p:spPr>
        <p:style>
          <a:lnRef idx="1">
            <a:schemeClr val="accent1"/>
          </a:lnRef>
          <a:fillRef idx="3">
            <a:schemeClr val="accent1"/>
          </a:fillRef>
          <a:effectRef idx="2">
            <a:schemeClr val="accent1"/>
          </a:effectRef>
          <a:fontRef idx="minor">
            <a:schemeClr val="lt1"/>
          </a:fontRef>
        </p:style>
        <p:txBody>
          <a:bodyPr wrap="none" lIns="91425" tIns="45712" rIns="91425" bIns="45712" rtlCol="0" anchor="ctr">
            <a:noAutofit/>
          </a:bodyPr>
          <a:lstStyle>
            <a:defPPr>
              <a:defRPr lang="en-US"/>
            </a:defPPr>
            <a:lvl1pPr algn="ctr">
              <a:defRPr sz="1400">
                <a:solidFill>
                  <a:schemeClr val="accen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800" dirty="0"/>
              <a:t>Website/Business</a:t>
            </a:r>
            <a:br>
              <a:rPr lang="en-US" sz="800" dirty="0"/>
            </a:br>
            <a:r>
              <a:rPr lang="en-US" sz="800" dirty="0"/>
              <a:t>Analysts</a:t>
            </a:r>
          </a:p>
        </p:txBody>
      </p:sp>
      <p:sp>
        <p:nvSpPr>
          <p:cNvPr id="26" name="Slide Number Placeholder 1"/>
          <p:cNvSpPr>
            <a:spLocks noGrp="1"/>
          </p:cNvSpPr>
          <p:nvPr>
            <p:ph type="sldNum" sz="quarter" idx="4294967295"/>
          </p:nvPr>
        </p:nvSpPr>
        <p:spPr>
          <a:xfrm>
            <a:off x="4379913" y="4770440"/>
            <a:ext cx="385762" cy="257175"/>
          </a:xfrm>
          <a:prstGeom prst="rect">
            <a:avLst/>
          </a:prstGeom>
        </p:spPr>
        <p:txBody>
          <a:bodyPr vert="horz" lIns="81633" tIns="40817" rIns="81633" bIns="40817" rtlCol="0" anchor="ctr"/>
          <a:lstStyle/>
          <a:p>
            <a:pPr algn="ctr" defTabSz="816334" fontAlgn="auto">
              <a:spcBef>
                <a:spcPts val="0"/>
              </a:spcBef>
              <a:spcAft>
                <a:spcPts val="0"/>
              </a:spcAft>
            </a:pPr>
            <a:fld id="{E6707566-99EF-474A-8D0F-F855B60859E5}" type="slidenum">
              <a:rPr lang="en-US" sz="1100">
                <a:solidFill>
                  <a:srgbClr val="C0C0C0"/>
                </a:solidFill>
                <a:latin typeface="+mn-lt"/>
                <a:ea typeface="+mn-ea"/>
                <a:cs typeface="+mn-cs"/>
              </a:rPr>
              <a:pPr algn="ctr" defTabSz="816334" fontAlgn="auto">
                <a:spcBef>
                  <a:spcPts val="0"/>
                </a:spcBef>
                <a:spcAft>
                  <a:spcPts val="0"/>
                </a:spcAft>
              </a:pPr>
              <a:t>23</a:t>
            </a:fld>
            <a:endParaRPr lang="en-US" sz="1100" dirty="0">
              <a:solidFill>
                <a:srgbClr val="C0C0C0"/>
              </a:solidFill>
              <a:latin typeface="+mn-lt"/>
              <a:ea typeface="+mn-ea"/>
              <a:cs typeface="+mn-cs"/>
            </a:endParaRPr>
          </a:p>
        </p:txBody>
      </p:sp>
    </p:spTree>
    <p:extLst>
      <p:ext uri="{BB962C8B-B14F-4D97-AF65-F5344CB8AC3E}">
        <p14:creationId xmlns:p14="http://schemas.microsoft.com/office/powerpoint/2010/main" val="378477581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9525"/>
            <a:ext cx="9144000" cy="857250"/>
          </a:xfrm>
        </p:spPr>
        <p:txBody>
          <a:bodyPr/>
          <a:lstStyle/>
          <a:p>
            <a:r>
              <a:rPr lang="en-US" dirty="0" smtClean="0"/>
              <a:t>Better Interoperability Drives Time-to-value</a:t>
            </a:r>
            <a:endParaRPr lang="en-US" dirty="0"/>
          </a:p>
        </p:txBody>
      </p:sp>
      <p:sp>
        <p:nvSpPr>
          <p:cNvPr id="2" name="Slide Number Placeholder 1"/>
          <p:cNvSpPr>
            <a:spLocks noGrp="1"/>
          </p:cNvSpPr>
          <p:nvPr>
            <p:ph type="sldNum" sz="quarter" idx="10"/>
          </p:nvPr>
        </p:nvSpPr>
        <p:spPr/>
        <p:txBody>
          <a:bodyPr/>
          <a:lstStyle/>
          <a:p>
            <a:pPr>
              <a:defRPr/>
            </a:pPr>
            <a:fld id="{E6707566-99EF-474A-8D0F-F855B60859E5}" type="slidenum">
              <a:rPr lang="en-US" smtClean="0"/>
              <a:pPr>
                <a:defRPr/>
              </a:pPr>
              <a:t>24</a:t>
            </a:fld>
            <a:endParaRPr lang="en-US" dirty="0"/>
          </a:p>
        </p:txBody>
      </p:sp>
      <p:sp>
        <p:nvSpPr>
          <p:cNvPr id="15" name="Rounded Rectangle 14"/>
          <p:cNvSpPr/>
          <p:nvPr/>
        </p:nvSpPr>
        <p:spPr bwMode="gray">
          <a:xfrm>
            <a:off x="5175092" y="1849082"/>
            <a:ext cx="3722562" cy="2585571"/>
          </a:xfrm>
          <a:prstGeom prst="roundRect">
            <a:avLst>
              <a:gd name="adj" fmla="val 11072"/>
            </a:avLst>
          </a:prstGeom>
          <a:solidFill>
            <a:srgbClr val="FFFFFF"/>
          </a:solidFill>
          <a:ln w="76200" cap="flat" cmpd="sng" algn="ctr">
            <a:solidFill>
              <a:schemeClr val="bg1">
                <a:lumMod val="95000"/>
              </a:schemeClr>
            </a:solidFill>
            <a:prstDash val="solid"/>
            <a:round/>
            <a:headEnd type="none" w="med" len="med"/>
            <a:tailEnd type="none" w="med" len="med"/>
          </a:ln>
          <a:effectLst>
            <a:outerShdw blurRad="228600" dist="38100" dir="2700000">
              <a:srgbClr val="000000">
                <a:alpha val="43000"/>
              </a:srgbClr>
            </a:outerShdw>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25" tIns="45712" rIns="91425" bIns="45712"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21" name="TextBox 20"/>
          <p:cNvSpPr txBox="1"/>
          <p:nvPr/>
        </p:nvSpPr>
        <p:spPr bwMode="gray">
          <a:xfrm>
            <a:off x="5378315" y="2087617"/>
            <a:ext cx="4043052" cy="359697"/>
          </a:xfrm>
          <a:prstGeom prst="rect">
            <a:avLst/>
          </a:prstGeom>
        </p:spPr>
        <p:txBody>
          <a:bodyPr wrap="square" lIns="51417" tIns="25709" rIns="51417" bIns="25709" rtlCol="0">
            <a:spAutoFit/>
          </a:bodyPr>
          <a:lstStyle/>
          <a:p>
            <a:r>
              <a:rPr lang="en-US" sz="2000" b="1" dirty="0">
                <a:solidFill>
                  <a:srgbClr val="000000"/>
                </a:solidFill>
                <a:latin typeface="+mn-lt"/>
                <a:cs typeface="Tahoma"/>
              </a:rPr>
              <a:t>Splunk Hadoop Connect</a:t>
            </a:r>
            <a:endParaRPr lang="en-US" sz="2000" b="1" baseline="30000" dirty="0">
              <a:solidFill>
                <a:srgbClr val="000000"/>
              </a:solidFill>
              <a:latin typeface="+mn-lt"/>
              <a:cs typeface="Tahoma"/>
            </a:endParaRPr>
          </a:p>
        </p:txBody>
      </p:sp>
      <p:sp>
        <p:nvSpPr>
          <p:cNvPr id="23" name="Rectangle 22"/>
          <p:cNvSpPr/>
          <p:nvPr/>
        </p:nvSpPr>
        <p:spPr bwMode="gray">
          <a:xfrm>
            <a:off x="5351944" y="2389157"/>
            <a:ext cx="3289682" cy="684787"/>
          </a:xfrm>
          <a:prstGeom prst="rect">
            <a:avLst/>
          </a:prstGeom>
        </p:spPr>
        <p:txBody>
          <a:bodyPr wrap="square" lIns="91425" tIns="45712" rIns="91425" bIns="45712">
            <a:spAutoFit/>
          </a:bodyPr>
          <a:lstStyle/>
          <a:p>
            <a:pPr marL="285750" indent="-285750">
              <a:spcBef>
                <a:spcPts val="0"/>
              </a:spcBef>
              <a:spcAft>
                <a:spcPts val="300"/>
              </a:spcAft>
              <a:buClr>
                <a:schemeClr val="accent4"/>
              </a:buClr>
              <a:buSzPct val="80000"/>
              <a:buBlip>
                <a:blip r:embed="rId3"/>
              </a:buBlip>
            </a:pPr>
            <a:r>
              <a:rPr lang="en-US" sz="1800" dirty="0" smtClean="0">
                <a:solidFill>
                  <a:srgbClr val="000000"/>
                </a:solidFill>
                <a:latin typeface="+mn-lt"/>
                <a:cs typeface="Optima"/>
              </a:rPr>
              <a:t>Reliable Data Export</a:t>
            </a:r>
          </a:p>
          <a:p>
            <a:pPr marL="285750" indent="-285750">
              <a:spcBef>
                <a:spcPts val="0"/>
              </a:spcBef>
              <a:spcAft>
                <a:spcPts val="300"/>
              </a:spcAft>
              <a:buClr>
                <a:schemeClr val="accent4"/>
              </a:buClr>
              <a:buSzPct val="80000"/>
              <a:buBlip>
                <a:blip r:embed="rId3"/>
              </a:buBlip>
            </a:pPr>
            <a:r>
              <a:rPr lang="en-US" sz="1800" dirty="0" smtClean="0">
                <a:solidFill>
                  <a:srgbClr val="000000"/>
                </a:solidFill>
                <a:latin typeface="+mn-lt"/>
                <a:cs typeface="Optima"/>
              </a:rPr>
              <a:t>Import Hadoop Data</a:t>
            </a:r>
            <a:endParaRPr lang="en-US" sz="1800" dirty="0">
              <a:solidFill>
                <a:srgbClr val="000000"/>
              </a:solidFill>
              <a:latin typeface="+mn-lt"/>
              <a:cs typeface="Optima"/>
            </a:endParaRPr>
          </a:p>
        </p:txBody>
      </p:sp>
      <p:sp>
        <p:nvSpPr>
          <p:cNvPr id="33" name="TextBox 32"/>
          <p:cNvSpPr txBox="1"/>
          <p:nvPr/>
        </p:nvSpPr>
        <p:spPr bwMode="gray">
          <a:xfrm>
            <a:off x="5378315" y="3169351"/>
            <a:ext cx="3279170" cy="359697"/>
          </a:xfrm>
          <a:prstGeom prst="rect">
            <a:avLst/>
          </a:prstGeom>
        </p:spPr>
        <p:txBody>
          <a:bodyPr wrap="square" lIns="51417" tIns="25709" rIns="51417" bIns="25709" rtlCol="0">
            <a:spAutoFit/>
          </a:bodyPr>
          <a:lstStyle/>
          <a:p>
            <a:r>
              <a:rPr lang="en-US" sz="2000" b="1" dirty="0">
                <a:solidFill>
                  <a:srgbClr val="000000"/>
                </a:solidFill>
                <a:latin typeface="+mn-lt"/>
                <a:cs typeface="Tahoma"/>
              </a:rPr>
              <a:t>Splunk </a:t>
            </a:r>
            <a:r>
              <a:rPr lang="en-US" sz="2000" b="1" dirty="0" smtClean="0">
                <a:solidFill>
                  <a:srgbClr val="000000"/>
                </a:solidFill>
                <a:latin typeface="+mn-lt"/>
                <a:cs typeface="Tahoma"/>
              </a:rPr>
              <a:t>App for </a:t>
            </a:r>
            <a:r>
              <a:rPr lang="en-US" sz="2000" b="1" dirty="0" err="1" smtClean="0">
                <a:solidFill>
                  <a:srgbClr val="000000"/>
                </a:solidFill>
                <a:latin typeface="+mn-lt"/>
                <a:cs typeface="Tahoma"/>
              </a:rPr>
              <a:t>HadoopOps</a:t>
            </a:r>
            <a:endParaRPr lang="en-US" sz="2000" b="1" baseline="30000" dirty="0">
              <a:solidFill>
                <a:srgbClr val="000000"/>
              </a:solidFill>
              <a:latin typeface="+mn-lt"/>
              <a:cs typeface="Tahoma"/>
            </a:endParaRPr>
          </a:p>
        </p:txBody>
      </p:sp>
      <p:sp>
        <p:nvSpPr>
          <p:cNvPr id="34" name="Rectangle 33"/>
          <p:cNvSpPr/>
          <p:nvPr/>
        </p:nvSpPr>
        <p:spPr bwMode="gray">
          <a:xfrm>
            <a:off x="5337517" y="3483570"/>
            <a:ext cx="3469459" cy="923314"/>
          </a:xfrm>
          <a:prstGeom prst="rect">
            <a:avLst/>
          </a:prstGeom>
        </p:spPr>
        <p:txBody>
          <a:bodyPr wrap="square" lIns="91425" tIns="45712" rIns="91425" bIns="45712">
            <a:spAutoFit/>
          </a:bodyPr>
          <a:lstStyle/>
          <a:p>
            <a:pPr marL="285750" indent="-285750">
              <a:spcAft>
                <a:spcPts val="1200"/>
              </a:spcAft>
              <a:buClr>
                <a:schemeClr val="accent4"/>
              </a:buClr>
              <a:buSzPct val="80000"/>
              <a:buBlip>
                <a:blip r:embed="rId3"/>
              </a:buBlip>
            </a:pPr>
            <a:r>
              <a:rPr lang="en-US" sz="1800" dirty="0" smtClean="0">
                <a:solidFill>
                  <a:srgbClr val="000000"/>
                </a:solidFill>
                <a:latin typeface="+mn-lt"/>
                <a:cs typeface="Optima"/>
              </a:rPr>
              <a:t>End-to-end monitoring, troubleshooting , analysis of Hadoop environment</a:t>
            </a:r>
            <a:endParaRPr lang="en-US" sz="1800" dirty="0">
              <a:solidFill>
                <a:srgbClr val="000000"/>
              </a:solidFill>
              <a:latin typeface="+mn-lt"/>
              <a:cs typeface="Optima"/>
            </a:endParaRPr>
          </a:p>
        </p:txBody>
      </p:sp>
      <p:grpSp>
        <p:nvGrpSpPr>
          <p:cNvPr id="18" name="Group 17"/>
          <p:cNvGrpSpPr/>
          <p:nvPr/>
        </p:nvGrpSpPr>
        <p:grpSpPr>
          <a:xfrm>
            <a:off x="575268" y="1014768"/>
            <a:ext cx="4427858" cy="3318136"/>
            <a:chOff x="539298" y="909303"/>
            <a:chExt cx="4667702" cy="3497870"/>
          </a:xfrm>
        </p:grpSpPr>
        <p:sp>
          <p:nvSpPr>
            <p:cNvPr id="4" name="Freeform 3"/>
            <p:cNvSpPr/>
            <p:nvPr/>
          </p:nvSpPr>
          <p:spPr bwMode="gray">
            <a:xfrm>
              <a:off x="3759200" y="2779331"/>
              <a:ext cx="1447800" cy="457200"/>
            </a:xfrm>
            <a:custGeom>
              <a:avLst/>
              <a:gdLst>
                <a:gd name="connsiteX0" fmla="*/ 0 w 1447800"/>
                <a:gd name="connsiteY0" fmla="*/ 245533 h 457200"/>
                <a:gd name="connsiteX1" fmla="*/ 1439333 w 1447800"/>
                <a:gd name="connsiteY1" fmla="*/ 0 h 457200"/>
                <a:gd name="connsiteX2" fmla="*/ 1447800 w 1447800"/>
                <a:gd name="connsiteY2" fmla="*/ 457200 h 457200"/>
                <a:gd name="connsiteX3" fmla="*/ 0 w 1447800"/>
                <a:gd name="connsiteY3" fmla="*/ 245533 h 457200"/>
              </a:gdLst>
              <a:ahLst/>
              <a:cxnLst>
                <a:cxn ang="0">
                  <a:pos x="connsiteX0" y="connsiteY0"/>
                </a:cxn>
                <a:cxn ang="0">
                  <a:pos x="connsiteX1" y="connsiteY1"/>
                </a:cxn>
                <a:cxn ang="0">
                  <a:pos x="connsiteX2" y="connsiteY2"/>
                </a:cxn>
                <a:cxn ang="0">
                  <a:pos x="connsiteX3" y="connsiteY3"/>
                </a:cxn>
              </a:cxnLst>
              <a:rect l="l" t="t" r="r" b="b"/>
              <a:pathLst>
                <a:path w="1447800" h="457200">
                  <a:moveTo>
                    <a:pt x="0" y="245533"/>
                  </a:moveTo>
                  <a:lnTo>
                    <a:pt x="1439333" y="0"/>
                  </a:lnTo>
                  <a:lnTo>
                    <a:pt x="1447800" y="457200"/>
                  </a:lnTo>
                  <a:lnTo>
                    <a:pt x="0" y="245533"/>
                  </a:lnTo>
                  <a:close/>
                </a:path>
              </a:pathLst>
            </a:custGeom>
            <a:gradFill flip="none" rotWithShape="1">
              <a:gsLst>
                <a:gs pos="0">
                  <a:schemeClr val="bg1">
                    <a:lumMod val="65000"/>
                  </a:schemeClr>
                </a:gs>
                <a:gs pos="100000">
                  <a:schemeClr val="bg1"/>
                </a:gs>
              </a:gsLst>
              <a:lin ang="0" scaled="1"/>
              <a:tileRect/>
            </a:gradFill>
            <a:ln w="12700" cmpd="sng">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25" tIns="45712" rIns="91425" bIns="45712" numCol="1" spcCol="0" rtlCol="0" fromWordArt="0" anchor="ctr" anchorCtr="0" forceAA="0" compatLnSpc="1">
              <a:prstTxWarp prst="textNoShape">
                <a:avLst/>
              </a:prstTxWarp>
              <a:noAutofit/>
            </a:bodyPr>
            <a:lstStyle/>
            <a:p>
              <a:pPr algn="ctr"/>
              <a:endParaRPr lang="en-US" sz="1400"/>
            </a:p>
          </p:txBody>
        </p:sp>
        <p:grpSp>
          <p:nvGrpSpPr>
            <p:cNvPr id="5" name="Group 4"/>
            <p:cNvGrpSpPr/>
            <p:nvPr/>
          </p:nvGrpSpPr>
          <p:grpSpPr bwMode="gray">
            <a:xfrm>
              <a:off x="797382" y="2903847"/>
              <a:ext cx="1364179" cy="696418"/>
              <a:chOff x="590100" y="3581366"/>
              <a:chExt cx="1895142" cy="967476"/>
            </a:xfrm>
          </p:grpSpPr>
          <p:sp>
            <p:nvSpPr>
              <p:cNvPr id="6" name="Magnetic Disk 35"/>
              <p:cNvSpPr/>
              <p:nvPr/>
            </p:nvSpPr>
            <p:spPr bwMode="gray">
              <a:xfrm>
                <a:off x="590100" y="3581366"/>
                <a:ext cx="889371" cy="967476"/>
              </a:xfrm>
              <a:prstGeom prst="flowChartMagneticDisk">
                <a:avLst/>
              </a:prstGeom>
              <a:solidFill>
                <a:srgbClr val="65A637"/>
              </a:solidFill>
              <a:ln w="12700" cmpd="sng">
                <a:solidFill>
                  <a:srgbClr val="FFFFFF"/>
                </a:solid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p>
            </p:txBody>
          </p:sp>
          <p:sp>
            <p:nvSpPr>
              <p:cNvPr id="7" name="Magnetic Disk 36"/>
              <p:cNvSpPr/>
              <p:nvPr/>
            </p:nvSpPr>
            <p:spPr bwMode="gray">
              <a:xfrm>
                <a:off x="1595871" y="3581366"/>
                <a:ext cx="889371" cy="967476"/>
              </a:xfrm>
              <a:prstGeom prst="flowChartMagneticDisk">
                <a:avLst/>
              </a:prstGeom>
              <a:solidFill>
                <a:srgbClr val="65A637"/>
              </a:solidFill>
              <a:ln w="12700" cmpd="sng">
                <a:solidFill>
                  <a:srgbClr val="FFFFFF"/>
                </a:solid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p>
            </p:txBody>
          </p:sp>
          <p:sp>
            <p:nvSpPr>
              <p:cNvPr id="8" name="TextBox 7"/>
              <p:cNvSpPr txBox="1"/>
              <p:nvPr/>
            </p:nvSpPr>
            <p:spPr bwMode="gray">
              <a:xfrm>
                <a:off x="1960642" y="3884555"/>
                <a:ext cx="171699" cy="526777"/>
              </a:xfrm>
              <a:prstGeom prst="rect">
                <a:avLst/>
              </a:prstGeom>
            </p:spPr>
            <p:txBody>
              <a:bodyPr wrap="square" lIns="51426" tIns="25713" rIns="51426" bIns="25713" rtlCol="0">
                <a:spAutoFit/>
              </a:bodyPr>
              <a:lstStyle/>
              <a:p>
                <a:r>
                  <a:rPr lang="en-US" sz="2000" b="1" dirty="0">
                    <a:solidFill>
                      <a:srgbClr val="FFFFFF"/>
                    </a:solidFill>
                  </a:rPr>
                  <a:t>&gt;</a:t>
                </a:r>
              </a:p>
            </p:txBody>
          </p:sp>
          <p:sp>
            <p:nvSpPr>
              <p:cNvPr id="9" name="TextBox 8"/>
              <p:cNvSpPr txBox="1"/>
              <p:nvPr/>
            </p:nvSpPr>
            <p:spPr bwMode="gray">
              <a:xfrm>
                <a:off x="937957" y="3884555"/>
                <a:ext cx="171699" cy="526777"/>
              </a:xfrm>
              <a:prstGeom prst="rect">
                <a:avLst/>
              </a:prstGeom>
            </p:spPr>
            <p:txBody>
              <a:bodyPr wrap="square" lIns="51426" tIns="25713" rIns="51426" bIns="25713" rtlCol="0">
                <a:spAutoFit/>
              </a:bodyPr>
              <a:lstStyle/>
              <a:p>
                <a:r>
                  <a:rPr lang="en-US" sz="2000" b="1" dirty="0">
                    <a:solidFill>
                      <a:srgbClr val="FFFFFF"/>
                    </a:solidFill>
                  </a:rPr>
                  <a:t>&gt;</a:t>
                </a:r>
              </a:p>
            </p:txBody>
          </p:sp>
        </p:grpSp>
        <p:grpSp>
          <p:nvGrpSpPr>
            <p:cNvPr id="10" name="Group 9"/>
            <p:cNvGrpSpPr/>
            <p:nvPr/>
          </p:nvGrpSpPr>
          <p:grpSpPr bwMode="gray">
            <a:xfrm>
              <a:off x="679853" y="3154199"/>
              <a:ext cx="1604660" cy="819184"/>
              <a:chOff x="590100" y="3581366"/>
              <a:chExt cx="1895142" cy="967476"/>
            </a:xfrm>
          </p:grpSpPr>
          <p:sp>
            <p:nvSpPr>
              <p:cNvPr id="11" name="Magnetic Disk 27"/>
              <p:cNvSpPr/>
              <p:nvPr/>
            </p:nvSpPr>
            <p:spPr bwMode="gray">
              <a:xfrm>
                <a:off x="590100" y="3581366"/>
                <a:ext cx="889371" cy="967476"/>
              </a:xfrm>
              <a:prstGeom prst="flowChartMagneticDisk">
                <a:avLst/>
              </a:prstGeom>
              <a:solidFill>
                <a:srgbClr val="65A637"/>
              </a:solidFill>
              <a:ln w="12700" cmpd="sng">
                <a:solidFill>
                  <a:srgbClr val="FFFFFF"/>
                </a:solid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p>
            </p:txBody>
          </p:sp>
          <p:sp>
            <p:nvSpPr>
              <p:cNvPr id="12" name="Magnetic Disk 31"/>
              <p:cNvSpPr/>
              <p:nvPr/>
            </p:nvSpPr>
            <p:spPr bwMode="gray">
              <a:xfrm>
                <a:off x="1595871" y="3581366"/>
                <a:ext cx="889371" cy="967476"/>
              </a:xfrm>
              <a:prstGeom prst="flowChartMagneticDisk">
                <a:avLst/>
              </a:prstGeom>
              <a:solidFill>
                <a:srgbClr val="65A637"/>
              </a:solidFill>
              <a:ln w="12700" cmpd="sng">
                <a:solidFill>
                  <a:srgbClr val="FFFFFF"/>
                </a:solid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p>
            </p:txBody>
          </p:sp>
          <p:sp>
            <p:nvSpPr>
              <p:cNvPr id="13" name="TextBox 12"/>
              <p:cNvSpPr txBox="1"/>
              <p:nvPr/>
            </p:nvSpPr>
            <p:spPr bwMode="gray">
              <a:xfrm>
                <a:off x="1960642" y="3884556"/>
                <a:ext cx="171701" cy="447832"/>
              </a:xfrm>
              <a:prstGeom prst="rect">
                <a:avLst/>
              </a:prstGeom>
            </p:spPr>
            <p:txBody>
              <a:bodyPr wrap="square" lIns="51426" tIns="25713" rIns="51426" bIns="25713" rtlCol="0">
                <a:spAutoFit/>
              </a:bodyPr>
              <a:lstStyle/>
              <a:p>
                <a:r>
                  <a:rPr lang="en-US" sz="2000" b="1" dirty="0">
                    <a:solidFill>
                      <a:srgbClr val="FFFFFF"/>
                    </a:solidFill>
                  </a:rPr>
                  <a:t>&gt;</a:t>
                </a:r>
              </a:p>
            </p:txBody>
          </p:sp>
          <p:sp>
            <p:nvSpPr>
              <p:cNvPr id="14" name="TextBox 13"/>
              <p:cNvSpPr txBox="1"/>
              <p:nvPr/>
            </p:nvSpPr>
            <p:spPr bwMode="gray">
              <a:xfrm>
                <a:off x="937957" y="3884556"/>
                <a:ext cx="171701" cy="447832"/>
              </a:xfrm>
              <a:prstGeom prst="rect">
                <a:avLst/>
              </a:prstGeom>
            </p:spPr>
            <p:txBody>
              <a:bodyPr wrap="square" lIns="51426" tIns="25713" rIns="51426" bIns="25713" rtlCol="0">
                <a:spAutoFit/>
              </a:bodyPr>
              <a:lstStyle/>
              <a:p>
                <a:r>
                  <a:rPr lang="en-US" sz="2000" b="1" dirty="0">
                    <a:solidFill>
                      <a:srgbClr val="FFFFFF"/>
                    </a:solidFill>
                  </a:rPr>
                  <a:t>&gt;</a:t>
                </a:r>
              </a:p>
            </p:txBody>
          </p:sp>
        </p:grpSp>
        <p:cxnSp>
          <p:nvCxnSpPr>
            <p:cNvPr id="16" name="Straight Connector 15"/>
            <p:cNvCxnSpPr>
              <a:stCxn id="17" idx="0"/>
            </p:cNvCxnSpPr>
            <p:nvPr/>
          </p:nvCxnSpPr>
          <p:spPr bwMode="gray">
            <a:xfrm flipH="1" flipV="1">
              <a:off x="3723262" y="2655641"/>
              <a:ext cx="11138" cy="753137"/>
            </a:xfrm>
            <a:prstGeom prst="line">
              <a:avLst/>
            </a:prstGeom>
            <a:noFill/>
            <a:ln w="57150" cmpd="sng">
              <a:solidFill>
                <a:srgbClr val="C0C0C0"/>
              </a:solidFill>
            </a:ln>
            <a:effectLst/>
          </p:spPr>
          <p:style>
            <a:lnRef idx="1">
              <a:schemeClr val="accent1"/>
            </a:lnRef>
            <a:fillRef idx="2">
              <a:schemeClr val="accent1"/>
            </a:fillRef>
            <a:effectRef idx="1">
              <a:schemeClr val="accent1"/>
            </a:effectRef>
            <a:fontRef idx="minor">
              <a:schemeClr val="dk1"/>
            </a:fontRef>
          </p:style>
        </p:cxnSp>
        <p:sp>
          <p:nvSpPr>
            <p:cNvPr id="17" name="Rounded Rectangle 16"/>
            <p:cNvSpPr/>
            <p:nvPr/>
          </p:nvSpPr>
          <p:spPr bwMode="gray">
            <a:xfrm>
              <a:off x="2795782" y="3408778"/>
              <a:ext cx="1877235" cy="970067"/>
            </a:xfrm>
            <a:prstGeom prst="roundRect">
              <a:avLst/>
            </a:prstGeom>
            <a:solidFill>
              <a:schemeClr val="accent4"/>
            </a:solidFill>
            <a:ln w="57150" cmpd="sng">
              <a:solidFill>
                <a:srgbClr val="C0C0C0"/>
              </a:solid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25" tIns="45712" rIns="91425" bIns="45712" numCol="1" spcCol="0" rtlCol="0" fromWordArt="0" anchor="ctr" anchorCtr="0" forceAA="0" compatLnSpc="1">
              <a:prstTxWarp prst="textNoShape">
                <a:avLst/>
              </a:prstTxWarp>
              <a:noAutofit/>
            </a:bodyPr>
            <a:lstStyle/>
            <a:p>
              <a:pPr algn="ctr"/>
              <a:endParaRPr lang="en-US" sz="1400"/>
            </a:p>
          </p:txBody>
        </p:sp>
        <p:sp>
          <p:nvSpPr>
            <p:cNvPr id="19" name="TextBox 18"/>
            <p:cNvSpPr txBox="1"/>
            <p:nvPr/>
          </p:nvSpPr>
          <p:spPr bwMode="gray">
            <a:xfrm>
              <a:off x="819681" y="909303"/>
              <a:ext cx="1586414" cy="759866"/>
            </a:xfrm>
            <a:prstGeom prst="rect">
              <a:avLst/>
            </a:prstGeom>
            <a:noFill/>
          </p:spPr>
          <p:txBody>
            <a:bodyPr wrap="square" lIns="51417" tIns="25709" rIns="51417" bIns="25709" rtlCol="0" anchor="t">
              <a:spAutoFit/>
            </a:bodyPr>
            <a:lstStyle/>
            <a:p>
              <a:pPr algn="ctr">
                <a:lnSpc>
                  <a:spcPct val="90000"/>
                </a:lnSpc>
              </a:pPr>
              <a:r>
                <a:rPr lang="en-US" b="1" dirty="0">
                  <a:latin typeface="+mn-lt"/>
                  <a:cs typeface="Optima"/>
                </a:rPr>
                <a:t>Real-time </a:t>
              </a:r>
              <a:br>
                <a:rPr lang="en-US" b="1" dirty="0">
                  <a:latin typeface="+mn-lt"/>
                  <a:cs typeface="Optima"/>
                </a:rPr>
              </a:br>
              <a:r>
                <a:rPr lang="en-US" b="1" dirty="0">
                  <a:latin typeface="+mn-lt"/>
                  <a:cs typeface="Optima"/>
                </a:rPr>
                <a:t>Collection and Analysis</a:t>
              </a:r>
            </a:p>
          </p:txBody>
        </p:sp>
        <p:sp>
          <p:nvSpPr>
            <p:cNvPr id="20" name="TextBox 19"/>
            <p:cNvSpPr txBox="1"/>
            <p:nvPr/>
          </p:nvSpPr>
          <p:spPr bwMode="gray">
            <a:xfrm>
              <a:off x="2586401" y="909303"/>
              <a:ext cx="2279048" cy="759866"/>
            </a:xfrm>
            <a:prstGeom prst="rect">
              <a:avLst/>
            </a:prstGeom>
            <a:noFill/>
          </p:spPr>
          <p:txBody>
            <a:bodyPr wrap="square" lIns="51417" tIns="25709" rIns="51417" bIns="25709" rtlCol="0" anchor="t">
              <a:spAutoFit/>
            </a:bodyPr>
            <a:lstStyle/>
            <a:p>
              <a:pPr algn="ctr">
                <a:lnSpc>
                  <a:spcPct val="90000"/>
                </a:lnSpc>
              </a:pPr>
              <a:r>
                <a:rPr lang="en-US" b="1" dirty="0">
                  <a:latin typeface="+mn-lt"/>
                  <a:cs typeface="Optima"/>
                </a:rPr>
                <a:t>Dashboards, </a:t>
              </a:r>
              <a:br>
                <a:rPr lang="en-US" b="1" dirty="0">
                  <a:latin typeface="+mn-lt"/>
                  <a:cs typeface="Optima"/>
                </a:rPr>
              </a:br>
              <a:r>
                <a:rPr lang="en-US" b="1" dirty="0">
                  <a:latin typeface="+mn-lt"/>
                  <a:cs typeface="Optima"/>
                </a:rPr>
                <a:t>Reports, </a:t>
              </a:r>
              <a:br>
                <a:rPr lang="en-US" b="1" dirty="0">
                  <a:latin typeface="+mn-lt"/>
                  <a:cs typeface="Optima"/>
                </a:rPr>
              </a:br>
              <a:r>
                <a:rPr lang="en-US" b="1" dirty="0">
                  <a:latin typeface="+mn-lt"/>
                  <a:cs typeface="Optima"/>
                </a:rPr>
                <a:t>Access Controls</a:t>
              </a:r>
            </a:p>
          </p:txBody>
        </p:sp>
        <p:grpSp>
          <p:nvGrpSpPr>
            <p:cNvPr id="36" name="Group 35"/>
            <p:cNvGrpSpPr/>
            <p:nvPr/>
          </p:nvGrpSpPr>
          <p:grpSpPr>
            <a:xfrm>
              <a:off x="2869057" y="3439697"/>
              <a:ext cx="1738915" cy="884653"/>
              <a:chOff x="2782471" y="3439697"/>
              <a:chExt cx="1901716" cy="967476"/>
            </a:xfrm>
          </p:grpSpPr>
          <p:sp>
            <p:nvSpPr>
              <p:cNvPr id="24" name="Magnetic Disk 60"/>
              <p:cNvSpPr/>
              <p:nvPr/>
            </p:nvSpPr>
            <p:spPr bwMode="gray">
              <a:xfrm>
                <a:off x="2782471" y="3439697"/>
                <a:ext cx="889371" cy="967476"/>
              </a:xfrm>
              <a:prstGeom prst="flowChartMagneticDisk">
                <a:avLst/>
              </a:prstGeom>
              <a:solidFill>
                <a:srgbClr val="FFFFFF"/>
              </a:solidFill>
              <a:ln w="12700" cmpd="sng">
                <a:solidFill>
                  <a:schemeClr val="tx1">
                    <a:lumMod val="50000"/>
                    <a:lumOff val="50000"/>
                  </a:schemeClr>
                </a:solid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25" tIns="45712" rIns="91425" bIns="45712" numCol="1" spcCol="0" rtlCol="0" fromWordArt="0" anchor="ctr" anchorCtr="0" forceAA="0" compatLnSpc="1">
                <a:prstTxWarp prst="textNoShape">
                  <a:avLst/>
                </a:prstTxWarp>
                <a:noAutofit/>
              </a:bodyPr>
              <a:lstStyle/>
              <a:p>
                <a:pPr algn="ctr"/>
                <a:endParaRPr lang="en-US" sz="1400"/>
              </a:p>
            </p:txBody>
          </p:sp>
          <p:sp>
            <p:nvSpPr>
              <p:cNvPr id="25" name="Magnetic Disk 61"/>
              <p:cNvSpPr/>
              <p:nvPr/>
            </p:nvSpPr>
            <p:spPr bwMode="gray">
              <a:xfrm>
                <a:off x="3794816" y="3439697"/>
                <a:ext cx="889371" cy="967476"/>
              </a:xfrm>
              <a:prstGeom prst="flowChartMagneticDisk">
                <a:avLst/>
              </a:prstGeom>
              <a:solidFill>
                <a:schemeClr val="bg1"/>
              </a:solidFill>
              <a:ln w="12700" cmpd="sng">
                <a:solidFill>
                  <a:schemeClr val="tx1">
                    <a:lumMod val="50000"/>
                    <a:lumOff val="50000"/>
                  </a:schemeClr>
                </a:solid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25" tIns="45712" rIns="91425" bIns="45712" numCol="1" spcCol="0" rtlCol="0" fromWordArt="0" anchor="ctr" anchorCtr="0" forceAA="0" compatLnSpc="1">
                <a:prstTxWarp prst="textNoShape">
                  <a:avLst/>
                </a:prstTxWarp>
                <a:noAutofit/>
              </a:bodyPr>
              <a:lstStyle/>
              <a:p>
                <a:pPr algn="ctr"/>
                <a:endParaRPr lang="en-US" sz="1400"/>
              </a:p>
            </p:txBody>
          </p:sp>
          <p:pic>
            <p:nvPicPr>
              <p:cNvPr id="26" name="Picture 25"/>
              <p:cNvPicPr>
                <a:picLocks noChangeAspect="1"/>
              </p:cNvPicPr>
              <p:nvPr/>
            </p:nvPicPr>
            <p:blipFill>
              <a:blip r:embed="rId4"/>
              <a:stretch>
                <a:fillRect/>
              </a:stretch>
            </p:blipFill>
            <p:spPr bwMode="gray">
              <a:xfrm>
                <a:off x="2989136" y="3854120"/>
                <a:ext cx="504350" cy="450859"/>
              </a:xfrm>
              <a:prstGeom prst="rect">
                <a:avLst/>
              </a:prstGeom>
            </p:spPr>
          </p:pic>
          <p:pic>
            <p:nvPicPr>
              <p:cNvPr id="27" name="Picture 26"/>
              <p:cNvPicPr>
                <a:picLocks noChangeAspect="1"/>
              </p:cNvPicPr>
              <p:nvPr/>
            </p:nvPicPr>
            <p:blipFill>
              <a:blip r:embed="rId4"/>
              <a:stretch>
                <a:fillRect/>
              </a:stretch>
            </p:blipFill>
            <p:spPr bwMode="gray">
              <a:xfrm>
                <a:off x="3990442" y="3858398"/>
                <a:ext cx="504350" cy="450859"/>
              </a:xfrm>
              <a:prstGeom prst="rect">
                <a:avLst/>
              </a:prstGeom>
            </p:spPr>
          </p:pic>
        </p:grpSp>
        <p:grpSp>
          <p:nvGrpSpPr>
            <p:cNvPr id="28" name="Group 27"/>
            <p:cNvGrpSpPr/>
            <p:nvPr/>
          </p:nvGrpSpPr>
          <p:grpSpPr bwMode="gray">
            <a:xfrm>
              <a:off x="539298" y="3439697"/>
              <a:ext cx="1895142" cy="967476"/>
              <a:chOff x="590100" y="3581366"/>
              <a:chExt cx="1895142" cy="967476"/>
            </a:xfrm>
          </p:grpSpPr>
          <p:sp>
            <p:nvSpPr>
              <p:cNvPr id="29" name="Magnetic Disk 7"/>
              <p:cNvSpPr/>
              <p:nvPr/>
            </p:nvSpPr>
            <p:spPr bwMode="gray">
              <a:xfrm>
                <a:off x="590100" y="3581366"/>
                <a:ext cx="889371" cy="967476"/>
              </a:xfrm>
              <a:prstGeom prst="flowChartMagneticDisk">
                <a:avLst/>
              </a:prstGeom>
              <a:solidFill>
                <a:srgbClr val="65A637"/>
              </a:solidFill>
              <a:ln w="12700" cmpd="sng">
                <a:solidFill>
                  <a:srgbClr val="FFFFFF"/>
                </a:solid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p>
            </p:txBody>
          </p:sp>
          <p:sp>
            <p:nvSpPr>
              <p:cNvPr id="30" name="Magnetic Disk 59"/>
              <p:cNvSpPr/>
              <p:nvPr/>
            </p:nvSpPr>
            <p:spPr bwMode="gray">
              <a:xfrm>
                <a:off x="1595871" y="3581366"/>
                <a:ext cx="889371" cy="967476"/>
              </a:xfrm>
              <a:prstGeom prst="flowChartMagneticDisk">
                <a:avLst/>
              </a:prstGeom>
              <a:solidFill>
                <a:srgbClr val="65A637"/>
              </a:solidFill>
              <a:ln w="12700" cmpd="sng">
                <a:solidFill>
                  <a:srgbClr val="FFFFFF"/>
                </a:solid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p>
            </p:txBody>
          </p:sp>
          <p:sp>
            <p:nvSpPr>
              <p:cNvPr id="31" name="TextBox 30"/>
              <p:cNvSpPr txBox="1"/>
              <p:nvPr/>
            </p:nvSpPr>
            <p:spPr bwMode="gray">
              <a:xfrm>
                <a:off x="1960642" y="3884555"/>
                <a:ext cx="171701" cy="379189"/>
              </a:xfrm>
              <a:prstGeom prst="rect">
                <a:avLst/>
              </a:prstGeom>
            </p:spPr>
            <p:txBody>
              <a:bodyPr wrap="square" lIns="51426" tIns="25713" rIns="51426" bIns="25713" rtlCol="0">
                <a:spAutoFit/>
              </a:bodyPr>
              <a:lstStyle/>
              <a:p>
                <a:r>
                  <a:rPr lang="en-US" sz="2000" b="1" dirty="0">
                    <a:solidFill>
                      <a:srgbClr val="FFFFFF"/>
                    </a:solidFill>
                  </a:rPr>
                  <a:t>&gt;</a:t>
                </a:r>
              </a:p>
            </p:txBody>
          </p:sp>
          <p:sp>
            <p:nvSpPr>
              <p:cNvPr id="32" name="TextBox 31"/>
              <p:cNvSpPr txBox="1"/>
              <p:nvPr/>
            </p:nvSpPr>
            <p:spPr bwMode="gray">
              <a:xfrm>
                <a:off x="937958" y="3884555"/>
                <a:ext cx="171701" cy="379189"/>
              </a:xfrm>
              <a:prstGeom prst="rect">
                <a:avLst/>
              </a:prstGeom>
            </p:spPr>
            <p:txBody>
              <a:bodyPr wrap="square" lIns="51426" tIns="25713" rIns="51426" bIns="25713" rtlCol="0">
                <a:spAutoFit/>
              </a:bodyPr>
              <a:lstStyle/>
              <a:p>
                <a:r>
                  <a:rPr lang="en-US" sz="2000" b="1" dirty="0">
                    <a:solidFill>
                      <a:srgbClr val="FFFFFF"/>
                    </a:solidFill>
                  </a:rPr>
                  <a:t>&gt;</a:t>
                </a:r>
              </a:p>
            </p:txBody>
          </p:sp>
        </p:grpSp>
        <p:cxnSp>
          <p:nvCxnSpPr>
            <p:cNvPr id="35" name="Straight Connector 34"/>
            <p:cNvCxnSpPr/>
            <p:nvPr/>
          </p:nvCxnSpPr>
          <p:spPr bwMode="gray">
            <a:xfrm rot="5400000" flipH="1" flipV="1">
              <a:off x="1094061" y="3107929"/>
              <a:ext cx="768391" cy="794"/>
            </a:xfrm>
            <a:prstGeom prst="line">
              <a:avLst/>
            </a:prstGeom>
            <a:noFill/>
            <a:ln w="57150" cmpd="sng">
              <a:solidFill>
                <a:schemeClr val="accent3"/>
              </a:solidFill>
            </a:ln>
            <a:effectLst/>
          </p:spPr>
          <p:style>
            <a:lnRef idx="1">
              <a:schemeClr val="accent1"/>
            </a:lnRef>
            <a:fillRef idx="2">
              <a:schemeClr val="accent1"/>
            </a:fillRef>
            <a:effectRef idx="1">
              <a:schemeClr val="accent1"/>
            </a:effectRef>
            <a:fontRef idx="minor">
              <a:schemeClr val="dk1"/>
            </a:fontRef>
          </p:style>
        </p:cxnSp>
        <p:grpSp>
          <p:nvGrpSpPr>
            <p:cNvPr id="40" name="Group 39"/>
            <p:cNvGrpSpPr/>
            <p:nvPr/>
          </p:nvGrpSpPr>
          <p:grpSpPr bwMode="gray">
            <a:xfrm>
              <a:off x="670652" y="1685590"/>
              <a:ext cx="3990640" cy="1160772"/>
              <a:chOff x="8690408" y="3878095"/>
              <a:chExt cx="5604085" cy="2029842"/>
            </a:xfrm>
          </p:grpSpPr>
          <p:sp>
            <p:nvSpPr>
              <p:cNvPr id="41" name="Rectangle 26"/>
              <p:cNvSpPr>
                <a:spLocks noChangeArrowheads="1"/>
              </p:cNvSpPr>
              <p:nvPr/>
            </p:nvSpPr>
            <p:spPr bwMode="gray">
              <a:xfrm>
                <a:off x="8695997" y="4075223"/>
                <a:ext cx="5598496" cy="1698287"/>
              </a:xfrm>
              <a:prstGeom prst="rect">
                <a:avLst/>
              </a:prstGeom>
              <a:gradFill flip="none" rotWithShape="1">
                <a:gsLst>
                  <a:gs pos="31000">
                    <a:srgbClr val="000000"/>
                  </a:gs>
                  <a:gs pos="100000">
                    <a:srgbClr val="5F5F5F"/>
                  </a:gs>
                </a:gsLst>
                <a:lin ang="13500000" scaled="1"/>
                <a:tileRect/>
              </a:gradFill>
              <a:ln w="25400" algn="ctr">
                <a:noFill/>
                <a:round/>
                <a:headEnd/>
                <a:tailEnd/>
              </a:ln>
            </p:spPr>
            <p:txBody>
              <a:bodyPr/>
              <a:lstStyle/>
              <a:p>
                <a:endParaRPr lang="en-US" sz="1050"/>
              </a:p>
            </p:txBody>
          </p:sp>
          <p:pic>
            <p:nvPicPr>
              <p:cNvPr id="42" name="Picture 19" descr="white_shimmer_fade"/>
              <p:cNvPicPr>
                <a:picLocks noChangeAspect="1" noChangeArrowheads="1"/>
              </p:cNvPicPr>
              <p:nvPr/>
            </p:nvPicPr>
            <p:blipFill>
              <a:blip r:embed="rId5" cstate="print">
                <a:lum bright="-10000"/>
              </a:blip>
              <a:srcRect r="16128" b="34515"/>
              <a:stretch>
                <a:fillRect/>
              </a:stretch>
            </p:blipFill>
            <p:spPr bwMode="gray">
              <a:xfrm>
                <a:off x="9471947" y="3878095"/>
                <a:ext cx="4820950" cy="2029842"/>
              </a:xfrm>
              <a:prstGeom prst="rect">
                <a:avLst/>
              </a:prstGeom>
              <a:noFill/>
            </p:spPr>
          </p:pic>
          <p:pic>
            <p:nvPicPr>
              <p:cNvPr id="43" name="Picture 20" descr="white_shimmer_fade"/>
              <p:cNvPicPr>
                <a:picLocks noChangeAspect="1" noChangeArrowheads="1"/>
              </p:cNvPicPr>
              <p:nvPr/>
            </p:nvPicPr>
            <p:blipFill>
              <a:blip r:embed="rId5" cstate="print">
                <a:lum bright="-10000"/>
              </a:blip>
              <a:srcRect l="52306"/>
              <a:stretch>
                <a:fillRect/>
              </a:stretch>
            </p:blipFill>
            <p:spPr bwMode="gray">
              <a:xfrm>
                <a:off x="8690408" y="3956103"/>
                <a:ext cx="2229660" cy="939003"/>
              </a:xfrm>
              <a:prstGeom prst="rect">
                <a:avLst/>
              </a:prstGeom>
              <a:noFill/>
            </p:spPr>
          </p:pic>
        </p:grpSp>
        <p:pic>
          <p:nvPicPr>
            <p:cNvPr id="44" name="Picture 43" descr="splunk_product_logo_wht.png"/>
            <p:cNvPicPr>
              <a:picLocks noChangeAspect="1"/>
            </p:cNvPicPr>
            <p:nvPr/>
          </p:nvPicPr>
          <p:blipFill>
            <a:blip r:embed="rId6" cstate="print"/>
            <a:stretch>
              <a:fillRect/>
            </a:stretch>
          </p:blipFill>
          <p:spPr bwMode="gray">
            <a:xfrm>
              <a:off x="1520975" y="1920180"/>
              <a:ext cx="2290562" cy="766449"/>
            </a:xfrm>
            <a:prstGeom prst="rect">
              <a:avLst/>
            </a:prstGeom>
          </p:spPr>
        </p:pic>
      </p:grpSp>
    </p:spTree>
    <p:extLst>
      <p:ext uri="{BB962C8B-B14F-4D97-AF65-F5344CB8AC3E}">
        <p14:creationId xmlns:p14="http://schemas.microsoft.com/office/powerpoint/2010/main" val="97501338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1CF860F4-4FA4-EE41-8ADB-46C5B0D62AB2}" type="slidenum">
              <a:rPr lang="en-US" smtClean="0"/>
              <a:pPr>
                <a:defRPr/>
              </a:pPr>
              <a:t>25</a:t>
            </a:fld>
            <a:endParaRPr lang="en-US" dirty="0"/>
          </a:p>
        </p:txBody>
      </p:sp>
      <p:sp>
        <p:nvSpPr>
          <p:cNvPr id="68" name="Title 1"/>
          <p:cNvSpPr>
            <a:spLocks noGrp="1"/>
          </p:cNvSpPr>
          <p:nvPr>
            <p:ph type="title"/>
          </p:nvPr>
        </p:nvSpPr>
        <p:spPr>
          <a:xfrm>
            <a:off x="0" y="9525"/>
            <a:ext cx="9144000" cy="857250"/>
          </a:xfrm>
        </p:spPr>
        <p:txBody>
          <a:bodyPr/>
          <a:lstStyle/>
          <a:p>
            <a:r>
              <a:rPr lang="en-US" dirty="0" smtClean="0"/>
              <a:t>Splunk </a:t>
            </a:r>
            <a:r>
              <a:rPr lang="en-US" dirty="0" err="1" smtClean="0"/>
              <a:t>Hadoop</a:t>
            </a:r>
            <a:r>
              <a:rPr lang="en-US" dirty="0" smtClean="0"/>
              <a:t> Connect</a:t>
            </a:r>
            <a:endParaRPr lang="en-US" dirty="0"/>
          </a:p>
        </p:txBody>
      </p:sp>
      <p:sp>
        <p:nvSpPr>
          <p:cNvPr id="69" name="TextBox 68"/>
          <p:cNvSpPr txBox="1"/>
          <p:nvPr/>
        </p:nvSpPr>
        <p:spPr>
          <a:xfrm>
            <a:off x="5115280" y="1017303"/>
            <a:ext cx="3931025" cy="3483637"/>
          </a:xfrm>
          <a:prstGeom prst="rect">
            <a:avLst/>
          </a:prstGeom>
        </p:spPr>
        <p:txBody>
          <a:bodyPr wrap="square" lIns="51426" tIns="25713" rIns="51426" bIns="25713" rtlCol="0">
            <a:spAutoFit/>
          </a:bodyPr>
          <a:lstStyle/>
          <a:p>
            <a:pPr>
              <a:spcBef>
                <a:spcPts val="300"/>
              </a:spcBef>
              <a:spcAft>
                <a:spcPts val="300"/>
              </a:spcAft>
            </a:pPr>
            <a:r>
              <a:rPr lang="en-US" sz="2400" b="1" dirty="0"/>
              <a:t>Delivers reliable integration between Splunk and </a:t>
            </a:r>
            <a:r>
              <a:rPr lang="en-US" sz="2400" b="1" dirty="0" err="1" smtClean="0"/>
              <a:t>Hadoop</a:t>
            </a:r>
            <a:endParaRPr lang="en-US" sz="2400" b="1" dirty="0" smtClean="0"/>
          </a:p>
          <a:p>
            <a:pPr marL="342900" indent="-342900">
              <a:spcBef>
                <a:spcPts val="300"/>
              </a:spcBef>
              <a:spcAft>
                <a:spcPts val="300"/>
              </a:spcAft>
              <a:buClr>
                <a:schemeClr val="accent4"/>
              </a:buClr>
              <a:buSzPct val="80000"/>
              <a:buBlip>
                <a:blip r:embed="rId3"/>
              </a:buBlip>
            </a:pPr>
            <a:r>
              <a:rPr lang="en-US" sz="2000" dirty="0" smtClean="0"/>
              <a:t>Export events collected and aggregated in </a:t>
            </a:r>
            <a:r>
              <a:rPr lang="en-US" sz="2000" dirty="0"/>
              <a:t>Splunk </a:t>
            </a:r>
            <a:r>
              <a:rPr lang="en-US" sz="2000" dirty="0" smtClean="0"/>
              <a:t>to </a:t>
            </a:r>
            <a:r>
              <a:rPr lang="en-US" sz="2000" dirty="0"/>
              <a:t>HDFS</a:t>
            </a:r>
          </a:p>
          <a:p>
            <a:pPr marL="342900" indent="-342900">
              <a:spcBef>
                <a:spcPts val="300"/>
              </a:spcBef>
              <a:spcAft>
                <a:spcPts val="300"/>
              </a:spcAft>
              <a:buClr>
                <a:schemeClr val="accent4"/>
              </a:buClr>
              <a:buSzPct val="80000"/>
              <a:buBlip>
                <a:blip r:embed="rId3"/>
              </a:buBlip>
            </a:pPr>
            <a:r>
              <a:rPr lang="en-US" sz="2000" dirty="0" smtClean="0"/>
              <a:t>Explore and browse HDFS directories and files</a:t>
            </a:r>
            <a:endParaRPr lang="en-US" sz="2000" dirty="0"/>
          </a:p>
          <a:p>
            <a:pPr marL="342900" indent="-342900">
              <a:spcBef>
                <a:spcPts val="300"/>
              </a:spcBef>
              <a:spcAft>
                <a:spcPts val="300"/>
              </a:spcAft>
              <a:buClr>
                <a:schemeClr val="accent4"/>
              </a:buClr>
              <a:buSzPct val="80000"/>
              <a:buBlip>
                <a:blip r:embed="rId3"/>
              </a:buBlip>
            </a:pPr>
            <a:r>
              <a:rPr lang="en-US" sz="2000" dirty="0" smtClean="0"/>
              <a:t>Import and index data from HDFS for secure </a:t>
            </a:r>
            <a:r>
              <a:rPr lang="en-US" sz="2000" dirty="0"/>
              <a:t>searching, reporting, analysis and visualizations in Splunk</a:t>
            </a:r>
            <a:endParaRPr lang="en-US" sz="2000" dirty="0" smtClean="0"/>
          </a:p>
        </p:txBody>
      </p:sp>
      <p:pic>
        <p:nvPicPr>
          <p:cNvPr id="66" name="Picture 65" descr="DGRM-Splunk-Hadoop-Connect-104-proof.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37213" y="818083"/>
            <a:ext cx="4584798" cy="3788179"/>
          </a:xfrm>
          <a:prstGeom prst="rect">
            <a:avLst/>
          </a:prstGeom>
        </p:spPr>
      </p:pic>
    </p:spTree>
    <p:extLst>
      <p:ext uri="{BB962C8B-B14F-4D97-AF65-F5344CB8AC3E}">
        <p14:creationId xmlns:p14="http://schemas.microsoft.com/office/powerpoint/2010/main" val="169127616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Splunk App for </a:t>
            </a:r>
            <a:r>
              <a:rPr lang="en-US" dirty="0" err="1"/>
              <a:t>HadoopOps</a:t>
            </a:r>
            <a:endParaRPr lang="en-US" dirty="0"/>
          </a:p>
        </p:txBody>
      </p:sp>
      <p:sp>
        <p:nvSpPr>
          <p:cNvPr id="3" name="Slide Number Placeholder 2"/>
          <p:cNvSpPr>
            <a:spLocks noGrp="1"/>
          </p:cNvSpPr>
          <p:nvPr>
            <p:ph type="sldNum" sz="quarter" idx="10"/>
          </p:nvPr>
        </p:nvSpPr>
        <p:spPr/>
        <p:txBody>
          <a:bodyPr/>
          <a:lstStyle/>
          <a:p>
            <a:pPr>
              <a:defRPr/>
            </a:pPr>
            <a:fld id="{1CF860F4-4FA4-EE41-8ADB-46C5B0D62AB2}" type="slidenum">
              <a:rPr lang="en-US" smtClean="0"/>
              <a:pPr>
                <a:defRPr/>
              </a:pPr>
              <a:t>26</a:t>
            </a:fld>
            <a:endParaRPr lang="en-US" dirty="0"/>
          </a:p>
        </p:txBody>
      </p:sp>
      <p:pic>
        <p:nvPicPr>
          <p:cNvPr id="5" name="Picture 4"/>
          <p:cNvPicPr>
            <a:picLocks noChangeAspect="1"/>
          </p:cNvPicPr>
          <p:nvPr/>
        </p:nvPicPr>
        <p:blipFill>
          <a:blip r:embed="rId3"/>
          <a:stretch>
            <a:fillRect/>
          </a:stretch>
        </p:blipFill>
        <p:spPr>
          <a:xfrm>
            <a:off x="4404646" y="728869"/>
            <a:ext cx="4311138" cy="4009483"/>
          </a:xfrm>
          <a:prstGeom prst="rect">
            <a:avLst/>
          </a:prstGeom>
        </p:spPr>
      </p:pic>
      <p:sp>
        <p:nvSpPr>
          <p:cNvPr id="6" name="Rectangle 5"/>
          <p:cNvSpPr/>
          <p:nvPr/>
        </p:nvSpPr>
        <p:spPr>
          <a:xfrm>
            <a:off x="5421620" y="2636889"/>
            <a:ext cx="1998937" cy="290457"/>
          </a:xfrm>
          <a:prstGeom prst="rect">
            <a:avLst/>
          </a:prstGeom>
          <a:solidFill>
            <a:schemeClr val="bg1"/>
          </a:solidFill>
          <a:ln w="12700" cmpd="sng">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 name="Group 8"/>
          <p:cNvGrpSpPr/>
          <p:nvPr/>
        </p:nvGrpSpPr>
        <p:grpSpPr>
          <a:xfrm>
            <a:off x="5944495" y="2415878"/>
            <a:ext cx="1318511" cy="457583"/>
            <a:chOff x="5672639" y="1840660"/>
            <a:chExt cx="3021882" cy="1048730"/>
          </a:xfrm>
        </p:grpSpPr>
        <p:sp>
          <p:nvSpPr>
            <p:cNvPr id="7" name="Rectangle 26"/>
            <p:cNvSpPr>
              <a:spLocks noChangeArrowheads="1"/>
            </p:cNvSpPr>
            <p:nvPr/>
          </p:nvSpPr>
          <p:spPr bwMode="gray">
            <a:xfrm>
              <a:off x="5672639" y="1840660"/>
              <a:ext cx="3021882" cy="1048730"/>
            </a:xfrm>
            <a:prstGeom prst="rect">
              <a:avLst/>
            </a:prstGeom>
            <a:gradFill flip="none" rotWithShape="1">
              <a:gsLst>
                <a:gs pos="31000">
                  <a:srgbClr val="000000"/>
                </a:gs>
                <a:gs pos="100000">
                  <a:srgbClr val="5F5F5F"/>
                </a:gs>
              </a:gsLst>
              <a:lin ang="13500000" scaled="1"/>
              <a:tileRect/>
            </a:gradFill>
            <a:ln w="25400" algn="ctr">
              <a:noFill/>
              <a:round/>
              <a:headEnd/>
              <a:tailEnd/>
            </a:ln>
          </p:spPr>
          <p:txBody>
            <a:bodyPr/>
            <a:lstStyle/>
            <a:p>
              <a:endParaRPr lang="en-US" sz="1100"/>
            </a:p>
          </p:txBody>
        </p:sp>
        <p:pic>
          <p:nvPicPr>
            <p:cNvPr id="8" name="Picture 7" descr="splunk_product_logo_wht.png"/>
            <p:cNvPicPr>
              <a:picLocks noChangeAspect="1"/>
            </p:cNvPicPr>
            <p:nvPr/>
          </p:nvPicPr>
          <p:blipFill>
            <a:blip r:embed="rId4" cstate="print"/>
            <a:stretch>
              <a:fillRect/>
            </a:stretch>
          </p:blipFill>
          <p:spPr>
            <a:xfrm>
              <a:off x="6123013" y="2016003"/>
              <a:ext cx="2187694" cy="732029"/>
            </a:xfrm>
            <a:prstGeom prst="rect">
              <a:avLst/>
            </a:prstGeom>
          </p:spPr>
        </p:pic>
      </p:grpSp>
      <p:sp>
        <p:nvSpPr>
          <p:cNvPr id="10" name="TextBox 9"/>
          <p:cNvSpPr txBox="1"/>
          <p:nvPr/>
        </p:nvSpPr>
        <p:spPr>
          <a:xfrm>
            <a:off x="233042" y="884986"/>
            <a:ext cx="4113198" cy="3398998"/>
          </a:xfrm>
          <a:prstGeom prst="rect">
            <a:avLst/>
          </a:prstGeom>
        </p:spPr>
        <p:txBody>
          <a:bodyPr wrap="square" lIns="51426" tIns="25713" rIns="51426" bIns="25713" rtlCol="0">
            <a:spAutoFit/>
          </a:bodyPr>
          <a:lstStyle/>
          <a:p>
            <a:pPr>
              <a:spcBef>
                <a:spcPts val="300"/>
              </a:spcBef>
              <a:spcAft>
                <a:spcPts val="400"/>
              </a:spcAft>
            </a:pPr>
            <a:r>
              <a:rPr lang="en-US" sz="2400" b="1" dirty="0" smtClean="0"/>
              <a:t>End-to-end monitoring and troubleshooting for Hadoop</a:t>
            </a:r>
          </a:p>
          <a:p>
            <a:pPr marL="233363" indent="-233363">
              <a:spcBef>
                <a:spcPts val="300"/>
              </a:spcBef>
              <a:spcAft>
                <a:spcPts val="400"/>
              </a:spcAft>
              <a:buClr>
                <a:schemeClr val="accent4"/>
              </a:buClr>
              <a:buSzPct val="80000"/>
              <a:buBlip>
                <a:blip r:embed="rId5"/>
              </a:buBlip>
            </a:pPr>
            <a:r>
              <a:rPr lang="en-US" sz="1900" dirty="0"/>
              <a:t>M</a:t>
            </a:r>
            <a:r>
              <a:rPr lang="en-US" sz="1900" dirty="0" smtClean="0"/>
              <a:t>onitoring </a:t>
            </a:r>
            <a:r>
              <a:rPr lang="en-US" sz="1900" dirty="0"/>
              <a:t>of entire </a:t>
            </a:r>
            <a:r>
              <a:rPr lang="en-US" sz="1900" dirty="0" err="1"/>
              <a:t>Hadoop</a:t>
            </a:r>
            <a:r>
              <a:rPr lang="en-US" sz="1900" dirty="0"/>
              <a:t> environment </a:t>
            </a:r>
            <a:r>
              <a:rPr lang="en-US" sz="1900" dirty="0" smtClean="0"/>
              <a:t>(Network</a:t>
            </a:r>
            <a:r>
              <a:rPr lang="en-US" sz="1900" dirty="0"/>
              <a:t>, </a:t>
            </a:r>
            <a:r>
              <a:rPr lang="en-US" sz="1900" dirty="0" smtClean="0"/>
              <a:t>Switch, Operating System </a:t>
            </a:r>
            <a:r>
              <a:rPr lang="en-US" sz="1900" dirty="0"/>
              <a:t>and </a:t>
            </a:r>
            <a:r>
              <a:rPr lang="en-US" sz="1900" dirty="0" smtClean="0"/>
              <a:t>Database</a:t>
            </a:r>
            <a:r>
              <a:rPr lang="en-US" sz="1900" dirty="0"/>
              <a:t>)</a:t>
            </a:r>
          </a:p>
          <a:p>
            <a:pPr marL="233363" indent="-233363">
              <a:spcBef>
                <a:spcPts val="300"/>
              </a:spcBef>
              <a:spcAft>
                <a:spcPts val="400"/>
              </a:spcAft>
              <a:buClr>
                <a:schemeClr val="accent4"/>
              </a:buClr>
              <a:buSzPct val="80000"/>
              <a:buBlip>
                <a:blip r:embed="rId5"/>
              </a:buBlip>
            </a:pPr>
            <a:r>
              <a:rPr lang="en-US" sz="1900" dirty="0" smtClean="0"/>
              <a:t>Integrated alerting to track and respond to </a:t>
            </a:r>
            <a:r>
              <a:rPr lang="en-US" sz="1900" dirty="0"/>
              <a:t>activities from MapReduce to the individual node in the cluster</a:t>
            </a:r>
          </a:p>
          <a:p>
            <a:pPr marL="233363" indent="-233363">
              <a:spcBef>
                <a:spcPts val="300"/>
              </a:spcBef>
              <a:spcAft>
                <a:spcPts val="400"/>
              </a:spcAft>
              <a:buClr>
                <a:schemeClr val="accent4"/>
              </a:buClr>
              <a:buSzPct val="80000"/>
              <a:buBlip>
                <a:blip r:embed="rId5"/>
              </a:buBlip>
            </a:pPr>
            <a:r>
              <a:rPr lang="en-US" sz="1900" dirty="0" smtClean="0"/>
              <a:t>Centralized real</a:t>
            </a:r>
            <a:r>
              <a:rPr lang="en-US" sz="1900" dirty="0"/>
              <a:t>-</a:t>
            </a:r>
            <a:r>
              <a:rPr lang="en-US" sz="1900" dirty="0" smtClean="0"/>
              <a:t>time view of Hadoop nodes </a:t>
            </a:r>
            <a:r>
              <a:rPr lang="en-US" sz="1900" dirty="0"/>
              <a:t>using </a:t>
            </a:r>
            <a:r>
              <a:rPr lang="en-US" sz="1900" dirty="0" smtClean="0"/>
              <a:t>intuitive </a:t>
            </a:r>
            <a:r>
              <a:rPr lang="en-US" sz="1900" dirty="0" err="1" smtClean="0"/>
              <a:t>heatmap</a:t>
            </a:r>
            <a:r>
              <a:rPr lang="en-US" sz="1900" dirty="0" smtClean="0"/>
              <a:t> </a:t>
            </a:r>
            <a:r>
              <a:rPr lang="en-US" sz="1900" dirty="0"/>
              <a:t>display</a:t>
            </a:r>
            <a:endParaRPr lang="en-US" sz="1900" dirty="0" smtClean="0"/>
          </a:p>
        </p:txBody>
      </p:sp>
    </p:spTree>
    <p:extLst>
      <p:ext uri="{BB962C8B-B14F-4D97-AF65-F5344CB8AC3E}">
        <p14:creationId xmlns:p14="http://schemas.microsoft.com/office/powerpoint/2010/main" val="283238134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Splunk Big Data Solution</a:t>
            </a:r>
            <a:endParaRPr lang="en-US" dirty="0"/>
          </a:p>
        </p:txBody>
      </p:sp>
      <p:sp>
        <p:nvSpPr>
          <p:cNvPr id="4" name="Rounded Rectangle 3"/>
          <p:cNvSpPr/>
          <p:nvPr/>
        </p:nvSpPr>
        <p:spPr bwMode="gray">
          <a:xfrm>
            <a:off x="292768" y="895971"/>
            <a:ext cx="8393643" cy="3619573"/>
          </a:xfrm>
          <a:prstGeom prst="roundRect">
            <a:avLst>
              <a:gd name="adj" fmla="val 4567"/>
            </a:avLst>
          </a:prstGeom>
          <a:gradFill flip="none" rotWithShape="1">
            <a:gsLst>
              <a:gs pos="0">
                <a:schemeClr val="bg1"/>
              </a:gs>
              <a:gs pos="50000">
                <a:schemeClr val="bg1"/>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51426" tIns="25713" rIns="51426" bIns="25713" rtlCol="0" anchor="ctr"/>
          <a:lstStyle/>
          <a:p>
            <a:pPr algn="ctr"/>
            <a:endParaRPr lang="en-US"/>
          </a:p>
        </p:txBody>
      </p:sp>
      <p:sp>
        <p:nvSpPr>
          <p:cNvPr id="5" name="Rounded Rectangle 4"/>
          <p:cNvSpPr/>
          <p:nvPr/>
        </p:nvSpPr>
        <p:spPr bwMode="gray">
          <a:xfrm>
            <a:off x="466837" y="1420285"/>
            <a:ext cx="2310393" cy="814388"/>
          </a:xfrm>
          <a:prstGeom prst="roundRect">
            <a:avLst>
              <a:gd name="adj" fmla="val 230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1426" tIns="25713" rIns="51426" bIns="25713" rtlCol="0" anchor="ctr"/>
          <a:lstStyle/>
          <a:p>
            <a:pPr algn="ctr"/>
            <a:endParaRPr lang="en-US"/>
          </a:p>
        </p:txBody>
      </p:sp>
      <p:sp>
        <p:nvSpPr>
          <p:cNvPr id="6" name="Rounded Rectangle 5"/>
          <p:cNvSpPr/>
          <p:nvPr/>
        </p:nvSpPr>
        <p:spPr bwMode="gray">
          <a:xfrm>
            <a:off x="3310565" y="1420285"/>
            <a:ext cx="2310393" cy="814388"/>
          </a:xfrm>
          <a:prstGeom prst="roundRect">
            <a:avLst>
              <a:gd name="adj" fmla="val 2309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51426" tIns="25713" rIns="51426" bIns="25713" rtlCol="0" anchor="ctr"/>
          <a:lstStyle/>
          <a:p>
            <a:pPr algn="ctr"/>
            <a:endParaRPr lang="en-US"/>
          </a:p>
        </p:txBody>
      </p:sp>
      <p:sp>
        <p:nvSpPr>
          <p:cNvPr id="7" name="Rounded Rectangle 6"/>
          <p:cNvSpPr/>
          <p:nvPr/>
        </p:nvSpPr>
        <p:spPr bwMode="gray">
          <a:xfrm>
            <a:off x="6154288" y="1420285"/>
            <a:ext cx="2310393" cy="814388"/>
          </a:xfrm>
          <a:prstGeom prst="roundRect">
            <a:avLst>
              <a:gd name="adj" fmla="val 23094"/>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26" tIns="25713" rIns="51426" bIns="25713" rtlCol="0" anchor="ctr"/>
          <a:lstStyle/>
          <a:p>
            <a:pPr algn="ctr"/>
            <a:endParaRPr lang="en-US"/>
          </a:p>
        </p:txBody>
      </p:sp>
      <p:sp>
        <p:nvSpPr>
          <p:cNvPr id="8" name="TextBox 7"/>
          <p:cNvSpPr txBox="1"/>
          <p:nvPr/>
        </p:nvSpPr>
        <p:spPr bwMode="gray">
          <a:xfrm>
            <a:off x="474751" y="1505314"/>
            <a:ext cx="2229483" cy="666968"/>
          </a:xfrm>
          <a:prstGeom prst="rect">
            <a:avLst/>
          </a:prstGeom>
          <a:noFill/>
        </p:spPr>
        <p:txBody>
          <a:bodyPr wrap="square" lIns="51426" tIns="25713" rIns="51426" bIns="25713" rtlCol="0">
            <a:spAutoFit/>
          </a:bodyPr>
          <a:lstStyle/>
          <a:p>
            <a:pPr algn="ctr">
              <a:lnSpc>
                <a:spcPct val="90000"/>
              </a:lnSpc>
            </a:pPr>
            <a:r>
              <a:rPr lang="en-US" sz="2200" dirty="0">
                <a:solidFill>
                  <a:schemeClr val="bg1"/>
                </a:solidFill>
              </a:rPr>
              <a:t>Product-based</a:t>
            </a:r>
            <a:br>
              <a:rPr lang="en-US" sz="2200" dirty="0">
                <a:solidFill>
                  <a:schemeClr val="bg1"/>
                </a:solidFill>
              </a:rPr>
            </a:br>
            <a:r>
              <a:rPr lang="en-US" sz="2200" dirty="0">
                <a:solidFill>
                  <a:schemeClr val="bg1"/>
                </a:solidFill>
              </a:rPr>
              <a:t>Solution</a:t>
            </a:r>
          </a:p>
        </p:txBody>
      </p:sp>
      <p:sp>
        <p:nvSpPr>
          <p:cNvPr id="9" name="TextBox 8"/>
          <p:cNvSpPr txBox="1"/>
          <p:nvPr/>
        </p:nvSpPr>
        <p:spPr bwMode="gray">
          <a:xfrm>
            <a:off x="6154281" y="1505314"/>
            <a:ext cx="2232122" cy="666968"/>
          </a:xfrm>
          <a:prstGeom prst="rect">
            <a:avLst/>
          </a:prstGeom>
          <a:noFill/>
        </p:spPr>
        <p:txBody>
          <a:bodyPr wrap="square" lIns="51426" tIns="25713" rIns="51426" bIns="25713" rtlCol="0">
            <a:spAutoFit/>
          </a:bodyPr>
          <a:lstStyle/>
          <a:p>
            <a:pPr algn="ctr">
              <a:lnSpc>
                <a:spcPct val="90000"/>
              </a:lnSpc>
            </a:pPr>
            <a:r>
              <a:rPr lang="en-US" sz="2200" dirty="0">
                <a:solidFill>
                  <a:schemeClr val="bg1"/>
                </a:solidFill>
              </a:rPr>
              <a:t>Performance </a:t>
            </a:r>
            <a:br>
              <a:rPr lang="en-US" sz="2200" dirty="0">
                <a:solidFill>
                  <a:schemeClr val="bg1"/>
                </a:solidFill>
              </a:rPr>
            </a:br>
            <a:r>
              <a:rPr lang="en-US" sz="2200" dirty="0">
                <a:solidFill>
                  <a:schemeClr val="bg1"/>
                </a:solidFill>
              </a:rPr>
              <a:t>at scale</a:t>
            </a:r>
          </a:p>
        </p:txBody>
      </p:sp>
      <p:sp>
        <p:nvSpPr>
          <p:cNvPr id="10" name="TextBox 9"/>
          <p:cNvSpPr txBox="1"/>
          <p:nvPr/>
        </p:nvSpPr>
        <p:spPr bwMode="gray">
          <a:xfrm>
            <a:off x="3274214" y="1505314"/>
            <a:ext cx="2381603" cy="666968"/>
          </a:xfrm>
          <a:prstGeom prst="rect">
            <a:avLst/>
          </a:prstGeom>
          <a:noFill/>
        </p:spPr>
        <p:txBody>
          <a:bodyPr wrap="square" lIns="51426" tIns="25713" rIns="51426" bIns="25713" rtlCol="0">
            <a:spAutoFit/>
          </a:bodyPr>
          <a:lstStyle/>
          <a:p>
            <a:pPr algn="ctr">
              <a:lnSpc>
                <a:spcPct val="90000"/>
              </a:lnSpc>
            </a:pPr>
            <a:r>
              <a:rPr lang="en-US" sz="2200" dirty="0">
                <a:solidFill>
                  <a:schemeClr val="bg1"/>
                </a:solidFill>
              </a:rPr>
              <a:t>Integrated and </a:t>
            </a:r>
            <a:r>
              <a:rPr lang="en-US" sz="2200" dirty="0" smtClean="0">
                <a:solidFill>
                  <a:schemeClr val="bg1"/>
                </a:solidFill>
              </a:rPr>
              <a:t/>
            </a:r>
            <a:br>
              <a:rPr lang="en-US" sz="2200" dirty="0" smtClean="0">
                <a:solidFill>
                  <a:schemeClr val="bg1"/>
                </a:solidFill>
              </a:rPr>
            </a:br>
            <a:r>
              <a:rPr lang="en-US" sz="2200" dirty="0" smtClean="0">
                <a:solidFill>
                  <a:schemeClr val="bg1"/>
                </a:solidFill>
              </a:rPr>
              <a:t>End</a:t>
            </a:r>
            <a:r>
              <a:rPr lang="en-US" sz="2200" dirty="0">
                <a:solidFill>
                  <a:schemeClr val="bg1"/>
                </a:solidFill>
              </a:rPr>
              <a:t>-to-end</a:t>
            </a:r>
          </a:p>
        </p:txBody>
      </p:sp>
      <p:sp>
        <p:nvSpPr>
          <p:cNvPr id="11" name="Rounded Rectangle 10"/>
          <p:cNvSpPr/>
          <p:nvPr/>
        </p:nvSpPr>
        <p:spPr bwMode="gray">
          <a:xfrm rot="5400000" flipV="1">
            <a:off x="2199099" y="3205008"/>
            <a:ext cx="1800225" cy="51430"/>
          </a:xfrm>
          <a:prstGeom prst="roundRect">
            <a:avLst>
              <a:gd name="adj" fmla="val 50000"/>
            </a:avLst>
          </a:prstGeom>
          <a:gradFill flip="none" rotWithShape="1">
            <a:gsLst>
              <a:gs pos="0">
                <a:schemeClr val="bg1">
                  <a:lumMod val="65000"/>
                </a:schemeClr>
              </a:gs>
              <a:gs pos="50000">
                <a:schemeClr val="bg1"/>
              </a:gs>
              <a:gs pos="100000">
                <a:schemeClr val="bg1">
                  <a:lumMod val="8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51426" tIns="25713" rIns="51426" bIns="25713" rtlCol="0" anchor="ctr"/>
          <a:lstStyle/>
          <a:p>
            <a:pPr algn="ctr"/>
            <a:endParaRPr lang="en-US"/>
          </a:p>
        </p:txBody>
      </p:sp>
      <p:sp>
        <p:nvSpPr>
          <p:cNvPr id="13" name="Rounded Rectangle 12"/>
          <p:cNvSpPr/>
          <p:nvPr/>
        </p:nvSpPr>
        <p:spPr bwMode="gray">
          <a:xfrm rot="5400000" flipV="1">
            <a:off x="4979840" y="3205008"/>
            <a:ext cx="1800225" cy="51430"/>
          </a:xfrm>
          <a:prstGeom prst="roundRect">
            <a:avLst>
              <a:gd name="adj" fmla="val 50000"/>
            </a:avLst>
          </a:prstGeom>
          <a:gradFill flip="none" rotWithShape="1">
            <a:gsLst>
              <a:gs pos="0">
                <a:schemeClr val="bg1">
                  <a:lumMod val="65000"/>
                </a:schemeClr>
              </a:gs>
              <a:gs pos="50000">
                <a:schemeClr val="bg1"/>
              </a:gs>
              <a:gs pos="100000">
                <a:schemeClr val="bg1">
                  <a:lumMod val="8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51426" tIns="25713" rIns="51426" bIns="25713" rtlCol="0" anchor="ctr"/>
          <a:lstStyle/>
          <a:p>
            <a:pPr algn="ctr"/>
            <a:endParaRPr lang="en-US"/>
          </a:p>
        </p:txBody>
      </p:sp>
      <p:sp>
        <p:nvSpPr>
          <p:cNvPr id="14" name="Content Placeholder 3"/>
          <p:cNvSpPr txBox="1">
            <a:spLocks/>
          </p:cNvSpPr>
          <p:nvPr/>
        </p:nvSpPr>
        <p:spPr bwMode="gray">
          <a:xfrm>
            <a:off x="466827" y="2332531"/>
            <a:ext cx="2486250" cy="1736705"/>
          </a:xfrm>
          <a:prstGeom prst="rect">
            <a:avLst/>
          </a:prstGeom>
        </p:spPr>
        <p:txBody>
          <a:bodyPr vert="horz" lIns="81633" tIns="40817" rIns="81633" bIns="40817" rtlCol="0">
            <a:normAutofit/>
          </a:bodyPr>
          <a:lstStyle>
            <a:lvl1pPr marL="457200" marR="0" indent="-457200" algn="l" defTabSz="1451519" rtl="0" eaLnBrk="1" fontAlgn="auto" latinLnBrk="0" hangingPunct="1">
              <a:lnSpc>
                <a:spcPct val="100000"/>
              </a:lnSpc>
              <a:spcBef>
                <a:spcPts val="600"/>
              </a:spcBef>
              <a:spcAft>
                <a:spcPts val="0"/>
              </a:spcAft>
              <a:buClrTx/>
              <a:buSzPct val="80000"/>
              <a:buFontTx/>
              <a:buBlip>
                <a:blip r:embed="rId3"/>
              </a:buBlip>
              <a:tabLst/>
              <a:defRPr sz="4000" kern="1200">
                <a:solidFill>
                  <a:schemeClr val="tx1"/>
                </a:solidFill>
                <a:latin typeface="+mn-lt"/>
                <a:ea typeface="+mn-ea"/>
                <a:cs typeface="+mn-cs"/>
              </a:defRPr>
            </a:lvl1pPr>
            <a:lvl2pPr marL="966788" marR="0" indent="-509588" algn="l" defTabSz="1451519" rtl="0" eaLnBrk="1" fontAlgn="auto" latinLnBrk="0" hangingPunct="1">
              <a:lnSpc>
                <a:spcPct val="100000"/>
              </a:lnSpc>
              <a:spcBef>
                <a:spcPts val="0"/>
              </a:spcBef>
              <a:spcAft>
                <a:spcPts val="0"/>
              </a:spcAft>
              <a:buClrTx/>
              <a:buSzTx/>
              <a:buFont typeface="Calibri" pitchFamily="34" charset="0"/>
              <a:buChar char="–"/>
              <a:tabLst/>
              <a:defRPr sz="3400" kern="1200">
                <a:solidFill>
                  <a:schemeClr val="bg1"/>
                </a:solidFill>
                <a:latin typeface="+mn-lt"/>
                <a:ea typeface="+mn-ea"/>
                <a:cs typeface="+mn-cs"/>
              </a:defRPr>
            </a:lvl2pPr>
            <a:lvl3pPr marL="1193800" marR="0" indent="-282575" algn="l" defTabSz="1451519" rtl="0" eaLnBrk="1" fontAlgn="auto" latinLnBrk="0" hangingPunct="1">
              <a:lnSpc>
                <a:spcPct val="100000"/>
              </a:lnSpc>
              <a:spcBef>
                <a:spcPts val="0"/>
              </a:spcBef>
              <a:spcAft>
                <a:spcPts val="0"/>
              </a:spcAft>
              <a:buClr>
                <a:srgbClr val="7F7F7F"/>
              </a:buClr>
              <a:buSzPct val="100000"/>
              <a:buFont typeface="Wingdings 3" pitchFamily="18" charset="2"/>
              <a:buChar char="ê"/>
              <a:tabLst/>
              <a:defRPr sz="3200" kern="1200">
                <a:solidFill>
                  <a:schemeClr val="bg1"/>
                </a:solidFill>
                <a:latin typeface="+mn-lt"/>
                <a:ea typeface="+mn-ea"/>
                <a:cs typeface="+mn-cs"/>
              </a:defRPr>
            </a:lvl3pPr>
            <a:lvl4pPr marL="1828800" marR="0" indent="-544513" algn="l" defTabSz="1451519" rtl="0" eaLnBrk="1" fontAlgn="auto" latinLnBrk="0" hangingPunct="1">
              <a:lnSpc>
                <a:spcPct val="100000"/>
              </a:lnSpc>
              <a:spcBef>
                <a:spcPts val="0"/>
              </a:spcBef>
              <a:spcAft>
                <a:spcPts val="0"/>
              </a:spcAft>
              <a:buClrTx/>
              <a:buSzTx/>
              <a:buFont typeface="Arial" pitchFamily="34" charset="0"/>
              <a:buChar char="–"/>
              <a:tabLst/>
              <a:defRPr sz="2800" kern="1200">
                <a:solidFill>
                  <a:schemeClr val="bg1"/>
                </a:solidFill>
                <a:latin typeface="+mn-lt"/>
                <a:ea typeface="+mn-ea"/>
                <a:cs typeface="+mn-cs"/>
              </a:defRPr>
            </a:lvl4pPr>
            <a:lvl5pPr marL="2181225" marR="0" indent="-300038" algn="l" defTabSz="1451519" rtl="0" eaLnBrk="1" fontAlgn="auto" latinLnBrk="0" hangingPunct="1">
              <a:lnSpc>
                <a:spcPct val="100000"/>
              </a:lnSpc>
              <a:spcBef>
                <a:spcPts val="0"/>
              </a:spcBef>
              <a:spcAft>
                <a:spcPts val="0"/>
              </a:spcAft>
              <a:buClr>
                <a:srgbClr val="7F7F7F"/>
              </a:buClr>
              <a:buSzTx/>
              <a:buFont typeface="Wingdings 3" pitchFamily="18" charset="2"/>
              <a:buChar char="ê"/>
              <a:tabLst/>
              <a:defRPr sz="2800" kern="1200">
                <a:solidFill>
                  <a:schemeClr val="bg1"/>
                </a:solidFill>
                <a:latin typeface="+mn-lt"/>
                <a:ea typeface="+mn-ea"/>
                <a:cs typeface="+mn-cs"/>
              </a:defRPr>
            </a:lvl5pPr>
            <a:lvl6pPr marL="3991676" indent="-362880" algn="l" defTabSz="1451519"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17435" indent="-362880" algn="l" defTabSz="1451519"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3195" indent="-362880" algn="l" defTabSz="1451519"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68954" indent="-362880" algn="l" defTabSz="1451519" rtl="0" eaLnBrk="1" latinLnBrk="0" hangingPunct="1">
              <a:spcBef>
                <a:spcPct val="20000"/>
              </a:spcBef>
              <a:buFont typeface="Arial" pitchFamily="34" charset="0"/>
              <a:buChar char="•"/>
              <a:defRPr sz="3200" kern="1200">
                <a:solidFill>
                  <a:schemeClr val="tx1"/>
                </a:solidFill>
                <a:latin typeface="+mn-lt"/>
                <a:ea typeface="+mn-ea"/>
                <a:cs typeface="+mn-cs"/>
              </a:defRPr>
            </a:lvl9pPr>
          </a:lstStyle>
          <a:p>
            <a:pPr marL="219075" indent="-219075"/>
            <a:r>
              <a:rPr lang="en-US" sz="1600" dirty="0">
                <a:solidFill>
                  <a:srgbClr val="000000"/>
                </a:solidFill>
              </a:rPr>
              <a:t>Easy to download and deploy</a:t>
            </a:r>
          </a:p>
          <a:p>
            <a:pPr marL="219075" indent="-219075"/>
            <a:r>
              <a:rPr lang="en-US" sz="1600" dirty="0">
                <a:solidFill>
                  <a:srgbClr val="000000"/>
                </a:solidFill>
              </a:rPr>
              <a:t>Pre-integrated, end-to-end functionality</a:t>
            </a:r>
          </a:p>
          <a:p>
            <a:pPr marL="219075" indent="-219075"/>
            <a:r>
              <a:rPr lang="en-US" sz="1600" dirty="0" smtClean="0">
                <a:solidFill>
                  <a:srgbClr val="000000"/>
                </a:solidFill>
              </a:rPr>
              <a:t>Enterprise</a:t>
            </a:r>
            <a:r>
              <a:rPr lang="en-US" sz="1600" dirty="0">
                <a:solidFill>
                  <a:srgbClr val="000000"/>
                </a:solidFill>
              </a:rPr>
              <a:t>-grade </a:t>
            </a:r>
            <a:r>
              <a:rPr lang="en-US" sz="1600" dirty="0" smtClean="0">
                <a:solidFill>
                  <a:srgbClr val="000000"/>
                </a:solidFill>
              </a:rPr>
              <a:t>features</a:t>
            </a:r>
            <a:endParaRPr lang="en-US" sz="1600" dirty="0">
              <a:solidFill>
                <a:srgbClr val="000000"/>
              </a:solidFill>
            </a:endParaRPr>
          </a:p>
        </p:txBody>
      </p:sp>
      <p:sp>
        <p:nvSpPr>
          <p:cNvPr id="15" name="Content Placeholder 3"/>
          <p:cNvSpPr txBox="1">
            <a:spLocks/>
          </p:cNvSpPr>
          <p:nvPr/>
        </p:nvSpPr>
        <p:spPr bwMode="gray">
          <a:xfrm>
            <a:off x="6113048" y="2332527"/>
            <a:ext cx="2472453" cy="1351732"/>
          </a:xfrm>
          <a:prstGeom prst="rect">
            <a:avLst/>
          </a:prstGeom>
        </p:spPr>
        <p:txBody>
          <a:bodyPr vert="horz" lIns="81633" tIns="40817" rIns="81633" bIns="40817" rtlCol="0">
            <a:normAutofit lnSpcReduction="10000"/>
          </a:bodyPr>
          <a:lstStyle>
            <a:lvl1pPr marL="457200" marR="0" indent="-457200" algn="l" defTabSz="1451519" rtl="0" eaLnBrk="1" fontAlgn="auto" latinLnBrk="0" hangingPunct="1">
              <a:lnSpc>
                <a:spcPct val="100000"/>
              </a:lnSpc>
              <a:spcBef>
                <a:spcPts val="600"/>
              </a:spcBef>
              <a:spcAft>
                <a:spcPts val="0"/>
              </a:spcAft>
              <a:buClrTx/>
              <a:buSzPct val="80000"/>
              <a:buFontTx/>
              <a:buBlip>
                <a:blip r:embed="rId3"/>
              </a:buBlip>
              <a:tabLst/>
              <a:defRPr sz="4000" kern="1200">
                <a:solidFill>
                  <a:schemeClr val="tx1"/>
                </a:solidFill>
                <a:latin typeface="+mn-lt"/>
                <a:ea typeface="+mn-ea"/>
                <a:cs typeface="+mn-cs"/>
              </a:defRPr>
            </a:lvl1pPr>
            <a:lvl2pPr marL="966788" marR="0" indent="-509588" algn="l" defTabSz="1451519" rtl="0" eaLnBrk="1" fontAlgn="auto" latinLnBrk="0" hangingPunct="1">
              <a:lnSpc>
                <a:spcPct val="100000"/>
              </a:lnSpc>
              <a:spcBef>
                <a:spcPts val="0"/>
              </a:spcBef>
              <a:spcAft>
                <a:spcPts val="0"/>
              </a:spcAft>
              <a:buClrTx/>
              <a:buSzTx/>
              <a:buFont typeface="Calibri" pitchFamily="34" charset="0"/>
              <a:buChar char="–"/>
              <a:tabLst/>
              <a:defRPr sz="3400" kern="1200">
                <a:solidFill>
                  <a:schemeClr val="bg1"/>
                </a:solidFill>
                <a:latin typeface="+mn-lt"/>
                <a:ea typeface="+mn-ea"/>
                <a:cs typeface="+mn-cs"/>
              </a:defRPr>
            </a:lvl2pPr>
            <a:lvl3pPr marL="1193800" marR="0" indent="-282575" algn="l" defTabSz="1451519" rtl="0" eaLnBrk="1" fontAlgn="auto" latinLnBrk="0" hangingPunct="1">
              <a:lnSpc>
                <a:spcPct val="100000"/>
              </a:lnSpc>
              <a:spcBef>
                <a:spcPts val="0"/>
              </a:spcBef>
              <a:spcAft>
                <a:spcPts val="0"/>
              </a:spcAft>
              <a:buClr>
                <a:srgbClr val="7F7F7F"/>
              </a:buClr>
              <a:buSzPct val="100000"/>
              <a:buFont typeface="Wingdings 3" pitchFamily="18" charset="2"/>
              <a:buChar char="ê"/>
              <a:tabLst/>
              <a:defRPr sz="3200" kern="1200">
                <a:solidFill>
                  <a:schemeClr val="bg1"/>
                </a:solidFill>
                <a:latin typeface="+mn-lt"/>
                <a:ea typeface="+mn-ea"/>
                <a:cs typeface="+mn-cs"/>
              </a:defRPr>
            </a:lvl3pPr>
            <a:lvl4pPr marL="1828800" marR="0" indent="-544513" algn="l" defTabSz="1451519" rtl="0" eaLnBrk="1" fontAlgn="auto" latinLnBrk="0" hangingPunct="1">
              <a:lnSpc>
                <a:spcPct val="100000"/>
              </a:lnSpc>
              <a:spcBef>
                <a:spcPts val="0"/>
              </a:spcBef>
              <a:spcAft>
                <a:spcPts val="0"/>
              </a:spcAft>
              <a:buClrTx/>
              <a:buSzTx/>
              <a:buFont typeface="Arial" pitchFamily="34" charset="0"/>
              <a:buChar char="–"/>
              <a:tabLst/>
              <a:defRPr sz="2800" kern="1200">
                <a:solidFill>
                  <a:schemeClr val="bg1"/>
                </a:solidFill>
                <a:latin typeface="+mn-lt"/>
                <a:ea typeface="+mn-ea"/>
                <a:cs typeface="+mn-cs"/>
              </a:defRPr>
            </a:lvl4pPr>
            <a:lvl5pPr marL="2181225" marR="0" indent="-300038" algn="l" defTabSz="1451519" rtl="0" eaLnBrk="1" fontAlgn="auto" latinLnBrk="0" hangingPunct="1">
              <a:lnSpc>
                <a:spcPct val="100000"/>
              </a:lnSpc>
              <a:spcBef>
                <a:spcPts val="0"/>
              </a:spcBef>
              <a:spcAft>
                <a:spcPts val="0"/>
              </a:spcAft>
              <a:buClr>
                <a:srgbClr val="7F7F7F"/>
              </a:buClr>
              <a:buSzTx/>
              <a:buFont typeface="Wingdings 3" pitchFamily="18" charset="2"/>
              <a:buChar char="ê"/>
              <a:tabLst/>
              <a:defRPr sz="2800" kern="1200">
                <a:solidFill>
                  <a:schemeClr val="bg1"/>
                </a:solidFill>
                <a:latin typeface="+mn-lt"/>
                <a:ea typeface="+mn-ea"/>
                <a:cs typeface="+mn-cs"/>
              </a:defRPr>
            </a:lvl5pPr>
            <a:lvl6pPr marL="3991676" indent="-362880" algn="l" defTabSz="1451519"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17435" indent="-362880" algn="l" defTabSz="1451519"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3195" indent="-362880" algn="l" defTabSz="1451519"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68954" indent="-362880" algn="l" defTabSz="1451519" rtl="0" eaLnBrk="1" latinLnBrk="0" hangingPunct="1">
              <a:spcBef>
                <a:spcPct val="20000"/>
              </a:spcBef>
              <a:buFont typeface="Arial" pitchFamily="34" charset="0"/>
              <a:buChar char="•"/>
              <a:defRPr sz="3200" kern="1200">
                <a:solidFill>
                  <a:schemeClr val="tx1"/>
                </a:solidFill>
                <a:latin typeface="+mn-lt"/>
                <a:ea typeface="+mn-ea"/>
                <a:cs typeface="+mn-cs"/>
              </a:defRPr>
            </a:lvl9pPr>
          </a:lstStyle>
          <a:p>
            <a:pPr marL="219075" indent="-219075"/>
            <a:r>
              <a:rPr lang="en-US" sz="1600" dirty="0">
                <a:solidFill>
                  <a:srgbClr val="000000"/>
                </a:solidFill>
              </a:rPr>
              <a:t>Proven at multi-terabyte scale per day</a:t>
            </a:r>
          </a:p>
          <a:p>
            <a:pPr marL="219075" indent="-219075"/>
            <a:r>
              <a:rPr lang="en-US" sz="1600" dirty="0">
                <a:solidFill>
                  <a:srgbClr val="000000"/>
                </a:solidFill>
              </a:rPr>
              <a:t>Upwards of PB under management</a:t>
            </a:r>
          </a:p>
          <a:p>
            <a:pPr marL="219075" indent="-219075"/>
            <a:r>
              <a:rPr lang="en-US" sz="1600" dirty="0" smtClean="0">
                <a:solidFill>
                  <a:srgbClr val="000000"/>
                </a:solidFill>
              </a:rPr>
              <a:t>4,000+ </a:t>
            </a:r>
            <a:r>
              <a:rPr lang="en-US" sz="1600" dirty="0">
                <a:solidFill>
                  <a:srgbClr val="000000"/>
                </a:solidFill>
              </a:rPr>
              <a:t>customers</a:t>
            </a:r>
          </a:p>
          <a:p>
            <a:endParaRPr lang="en-US" sz="1600" dirty="0">
              <a:solidFill>
                <a:srgbClr val="000000"/>
              </a:solidFill>
            </a:endParaRPr>
          </a:p>
        </p:txBody>
      </p:sp>
      <p:sp>
        <p:nvSpPr>
          <p:cNvPr id="16" name="Content Placeholder 3"/>
          <p:cNvSpPr txBox="1">
            <a:spLocks/>
          </p:cNvSpPr>
          <p:nvPr/>
        </p:nvSpPr>
        <p:spPr bwMode="gray">
          <a:xfrm>
            <a:off x="3287360" y="2332525"/>
            <a:ext cx="2452901" cy="1959656"/>
          </a:xfrm>
          <a:prstGeom prst="rect">
            <a:avLst/>
          </a:prstGeom>
        </p:spPr>
        <p:txBody>
          <a:bodyPr vert="horz" lIns="81633" tIns="40817" rIns="81633" bIns="40817" rtlCol="0">
            <a:normAutofit fontScale="92500"/>
          </a:bodyPr>
          <a:lstStyle>
            <a:lvl1pPr marL="457200" marR="0" indent="-457200" algn="l" defTabSz="1451519" rtl="0" eaLnBrk="1" fontAlgn="auto" latinLnBrk="0" hangingPunct="1">
              <a:lnSpc>
                <a:spcPct val="100000"/>
              </a:lnSpc>
              <a:spcBef>
                <a:spcPts val="600"/>
              </a:spcBef>
              <a:spcAft>
                <a:spcPts val="0"/>
              </a:spcAft>
              <a:buClrTx/>
              <a:buSzPct val="80000"/>
              <a:buFontTx/>
              <a:buBlip>
                <a:blip r:embed="rId3"/>
              </a:buBlip>
              <a:tabLst/>
              <a:defRPr sz="4000" kern="1200">
                <a:solidFill>
                  <a:schemeClr val="tx1"/>
                </a:solidFill>
                <a:latin typeface="+mn-lt"/>
                <a:ea typeface="+mn-ea"/>
                <a:cs typeface="+mn-cs"/>
              </a:defRPr>
            </a:lvl1pPr>
            <a:lvl2pPr marL="966788" marR="0" indent="-509588" algn="l" defTabSz="1451519" rtl="0" eaLnBrk="1" fontAlgn="auto" latinLnBrk="0" hangingPunct="1">
              <a:lnSpc>
                <a:spcPct val="100000"/>
              </a:lnSpc>
              <a:spcBef>
                <a:spcPts val="0"/>
              </a:spcBef>
              <a:spcAft>
                <a:spcPts val="0"/>
              </a:spcAft>
              <a:buClrTx/>
              <a:buSzTx/>
              <a:buFont typeface="Calibri" pitchFamily="34" charset="0"/>
              <a:buChar char="–"/>
              <a:tabLst/>
              <a:defRPr sz="3400" kern="1200">
                <a:solidFill>
                  <a:schemeClr val="bg1"/>
                </a:solidFill>
                <a:latin typeface="+mn-lt"/>
                <a:ea typeface="+mn-ea"/>
                <a:cs typeface="+mn-cs"/>
              </a:defRPr>
            </a:lvl2pPr>
            <a:lvl3pPr marL="1193800" marR="0" indent="-282575" algn="l" defTabSz="1451519" rtl="0" eaLnBrk="1" fontAlgn="auto" latinLnBrk="0" hangingPunct="1">
              <a:lnSpc>
                <a:spcPct val="100000"/>
              </a:lnSpc>
              <a:spcBef>
                <a:spcPts val="0"/>
              </a:spcBef>
              <a:spcAft>
                <a:spcPts val="0"/>
              </a:spcAft>
              <a:buClr>
                <a:srgbClr val="7F7F7F"/>
              </a:buClr>
              <a:buSzPct val="100000"/>
              <a:buFont typeface="Wingdings 3" pitchFamily="18" charset="2"/>
              <a:buChar char="ê"/>
              <a:tabLst/>
              <a:defRPr sz="3200" kern="1200">
                <a:solidFill>
                  <a:schemeClr val="bg1"/>
                </a:solidFill>
                <a:latin typeface="+mn-lt"/>
                <a:ea typeface="+mn-ea"/>
                <a:cs typeface="+mn-cs"/>
              </a:defRPr>
            </a:lvl3pPr>
            <a:lvl4pPr marL="1828800" marR="0" indent="-544513" algn="l" defTabSz="1451519" rtl="0" eaLnBrk="1" fontAlgn="auto" latinLnBrk="0" hangingPunct="1">
              <a:lnSpc>
                <a:spcPct val="100000"/>
              </a:lnSpc>
              <a:spcBef>
                <a:spcPts val="0"/>
              </a:spcBef>
              <a:spcAft>
                <a:spcPts val="0"/>
              </a:spcAft>
              <a:buClrTx/>
              <a:buSzTx/>
              <a:buFont typeface="Arial" pitchFamily="34" charset="0"/>
              <a:buChar char="–"/>
              <a:tabLst/>
              <a:defRPr sz="2800" kern="1200">
                <a:solidFill>
                  <a:schemeClr val="bg1"/>
                </a:solidFill>
                <a:latin typeface="+mn-lt"/>
                <a:ea typeface="+mn-ea"/>
                <a:cs typeface="+mn-cs"/>
              </a:defRPr>
            </a:lvl4pPr>
            <a:lvl5pPr marL="2181225" marR="0" indent="-300038" algn="l" defTabSz="1451519" rtl="0" eaLnBrk="1" fontAlgn="auto" latinLnBrk="0" hangingPunct="1">
              <a:lnSpc>
                <a:spcPct val="100000"/>
              </a:lnSpc>
              <a:spcBef>
                <a:spcPts val="0"/>
              </a:spcBef>
              <a:spcAft>
                <a:spcPts val="0"/>
              </a:spcAft>
              <a:buClr>
                <a:srgbClr val="7F7F7F"/>
              </a:buClr>
              <a:buSzTx/>
              <a:buFont typeface="Wingdings 3" pitchFamily="18" charset="2"/>
              <a:buChar char="ê"/>
              <a:tabLst/>
              <a:defRPr sz="2800" kern="1200">
                <a:solidFill>
                  <a:schemeClr val="bg1"/>
                </a:solidFill>
                <a:latin typeface="+mn-lt"/>
                <a:ea typeface="+mn-ea"/>
                <a:cs typeface="+mn-cs"/>
              </a:defRPr>
            </a:lvl5pPr>
            <a:lvl6pPr marL="3991676" indent="-362880" algn="l" defTabSz="1451519"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17435" indent="-362880" algn="l" defTabSz="1451519"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3195" indent="-362880" algn="l" defTabSz="1451519"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68954" indent="-362880" algn="l" defTabSz="1451519" rtl="0" eaLnBrk="1" latinLnBrk="0" hangingPunct="1">
              <a:spcBef>
                <a:spcPct val="20000"/>
              </a:spcBef>
              <a:buFont typeface="Arial" pitchFamily="34" charset="0"/>
              <a:buChar char="•"/>
              <a:defRPr sz="3200" kern="1200">
                <a:solidFill>
                  <a:schemeClr val="tx1"/>
                </a:solidFill>
                <a:latin typeface="+mn-lt"/>
                <a:ea typeface="+mn-ea"/>
                <a:cs typeface="+mn-cs"/>
              </a:defRPr>
            </a:lvl9pPr>
          </a:lstStyle>
          <a:p>
            <a:pPr marL="219075" indent="-219075"/>
            <a:r>
              <a:rPr lang="en-US" sz="1600" dirty="0">
                <a:solidFill>
                  <a:srgbClr val="000000"/>
                </a:solidFill>
              </a:rPr>
              <a:t>Collects data from tens of thousands of sources</a:t>
            </a:r>
          </a:p>
          <a:p>
            <a:pPr marL="219075" indent="-219075"/>
            <a:r>
              <a:rPr lang="en-US" sz="1600" dirty="0">
                <a:solidFill>
                  <a:srgbClr val="000000"/>
                </a:solidFill>
              </a:rPr>
              <a:t>Advanced real-time and historical analysis of data</a:t>
            </a:r>
          </a:p>
          <a:p>
            <a:pPr marL="219075" indent="-219075"/>
            <a:r>
              <a:rPr lang="en-US" sz="1600" dirty="0">
                <a:solidFill>
                  <a:srgbClr val="000000"/>
                </a:solidFill>
              </a:rPr>
              <a:t>Fast, custom visualizations for IT and business </a:t>
            </a:r>
            <a:r>
              <a:rPr lang="en-US" sz="1600" dirty="0" smtClean="0">
                <a:solidFill>
                  <a:srgbClr val="000000"/>
                </a:solidFill>
              </a:rPr>
              <a:t>users</a:t>
            </a:r>
          </a:p>
          <a:p>
            <a:pPr marL="219075" indent="-219075"/>
            <a:r>
              <a:rPr lang="en-US" sz="1600" dirty="0" smtClean="0">
                <a:solidFill>
                  <a:srgbClr val="000000"/>
                </a:solidFill>
              </a:rPr>
              <a:t>Developer APIs SDKs</a:t>
            </a:r>
            <a:endParaRPr lang="en-US" sz="1600" dirty="0">
              <a:solidFill>
                <a:srgbClr val="000000"/>
              </a:solidFill>
            </a:endParaRPr>
          </a:p>
        </p:txBody>
      </p:sp>
      <p:sp>
        <p:nvSpPr>
          <p:cNvPr id="17" name="Slide Number Placeholder 2"/>
          <p:cNvSpPr>
            <a:spLocks noGrp="1"/>
          </p:cNvSpPr>
          <p:nvPr>
            <p:ph type="sldNum" sz="quarter" idx="4294967295"/>
          </p:nvPr>
        </p:nvSpPr>
        <p:spPr>
          <a:xfrm>
            <a:off x="4379711" y="4770884"/>
            <a:ext cx="385725" cy="257175"/>
          </a:xfrm>
          <a:prstGeom prst="rect">
            <a:avLst/>
          </a:prstGeom>
        </p:spPr>
        <p:txBody>
          <a:bodyPr/>
          <a:lstStyle/>
          <a:p>
            <a:fld id="{027CC8FC-DC84-4CE8-AADD-ED05D9A2A54F}" type="slidenum">
              <a:rPr lang="en-US" smtClean="0"/>
              <a:pPr/>
              <a:t>27</a:t>
            </a:fld>
            <a:endParaRPr lang="en-US" dirty="0"/>
          </a:p>
        </p:txBody>
      </p:sp>
    </p:spTree>
    <p:extLst>
      <p:ext uri="{BB962C8B-B14F-4D97-AF65-F5344CB8AC3E}">
        <p14:creationId xmlns:p14="http://schemas.microsoft.com/office/powerpoint/2010/main" val="28172388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stretch>
            <a:fillRect/>
          </a:stretch>
        </p:blipFill>
        <p:spPr>
          <a:xfrm>
            <a:off x="7016132" y="916807"/>
            <a:ext cx="2049216" cy="2491846"/>
          </a:xfrm>
          <a:prstGeom prst="rect">
            <a:avLst/>
          </a:prstGeom>
        </p:spPr>
      </p:pic>
      <p:sp>
        <p:nvSpPr>
          <p:cNvPr id="2" name="Title 1"/>
          <p:cNvSpPr>
            <a:spLocks noGrp="1"/>
          </p:cNvSpPr>
          <p:nvPr>
            <p:ph type="title"/>
          </p:nvPr>
        </p:nvSpPr>
        <p:spPr/>
        <p:txBody>
          <a:bodyPr/>
          <a:lstStyle/>
          <a:p>
            <a:r>
              <a:rPr lang="en-US" dirty="0" err="1"/>
              <a:t>Splunking</a:t>
            </a:r>
            <a:r>
              <a:rPr lang="en-US" dirty="0"/>
              <a:t> NBC Olympics Coverage</a:t>
            </a:r>
          </a:p>
        </p:txBody>
      </p:sp>
      <p:sp>
        <p:nvSpPr>
          <p:cNvPr id="4" name="Slide Number Placeholder 3"/>
          <p:cNvSpPr>
            <a:spLocks noGrp="1"/>
          </p:cNvSpPr>
          <p:nvPr>
            <p:ph type="sldNum" sz="quarter" idx="15"/>
          </p:nvPr>
        </p:nvSpPr>
        <p:spPr/>
        <p:txBody>
          <a:bodyPr/>
          <a:lstStyle/>
          <a:p>
            <a:pPr>
              <a:defRPr/>
            </a:pPr>
            <a:fld id="{EC3E9CF1-D74C-C84C-BFDE-2F04DF0BE563}" type="slidenum">
              <a:rPr lang="en-US" smtClean="0"/>
              <a:pPr>
                <a:defRPr/>
              </a:pPr>
              <a:t>28</a:t>
            </a:fld>
            <a:endParaRPr lang="en-US" dirty="0"/>
          </a:p>
        </p:txBody>
      </p:sp>
      <p:sp>
        <p:nvSpPr>
          <p:cNvPr id="5" name="Rounded Rectangle 4"/>
          <p:cNvSpPr/>
          <p:nvPr/>
        </p:nvSpPr>
        <p:spPr bwMode="gray">
          <a:xfrm>
            <a:off x="181105" y="1045212"/>
            <a:ext cx="6810059" cy="3223642"/>
          </a:xfrm>
          <a:prstGeom prst="roundRect">
            <a:avLst>
              <a:gd name="adj" fmla="val 7369"/>
            </a:avLst>
          </a:prstGeom>
          <a:gradFill flip="none" rotWithShape="1">
            <a:gsLst>
              <a:gs pos="0">
                <a:schemeClr val="bg2">
                  <a:lumMod val="85000"/>
                </a:schemeClr>
              </a:gs>
              <a:gs pos="50000">
                <a:schemeClr val="bg2">
                  <a:lumMod val="95000"/>
                </a:schemeClr>
              </a:gs>
              <a:gs pos="100000">
                <a:schemeClr val="accent1">
                  <a:tint val="23500"/>
                  <a:satMod val="16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51426" tIns="25713" rIns="51426" bIns="25713" rtlCol="0" anchor="ctr"/>
          <a:lstStyle/>
          <a:p>
            <a:pPr algn="ctr"/>
            <a:endParaRPr lang="en-US"/>
          </a:p>
        </p:txBody>
      </p:sp>
      <p:sp>
        <p:nvSpPr>
          <p:cNvPr id="6" name="TextBox 5"/>
          <p:cNvSpPr txBox="1"/>
          <p:nvPr/>
        </p:nvSpPr>
        <p:spPr>
          <a:xfrm>
            <a:off x="353149" y="1271430"/>
            <a:ext cx="1581472" cy="913703"/>
          </a:xfrm>
          <a:prstGeom prst="rect">
            <a:avLst/>
          </a:prstGeom>
          <a:noFill/>
        </p:spPr>
        <p:txBody>
          <a:bodyPr wrap="square" lIns="51426" tIns="25713" rIns="51426" bIns="25713" rtlCol="0">
            <a:spAutoFit/>
          </a:bodyPr>
          <a:lstStyle/>
          <a:p>
            <a:pPr algn="ctr"/>
            <a:r>
              <a:rPr lang="en-US" sz="3400" b="1" dirty="0" smtClean="0">
                <a:solidFill>
                  <a:srgbClr val="005F86"/>
                </a:solidFill>
                <a:ea typeface="ＭＳ Ｐゴシック" pitchFamily="34" charset="-128"/>
              </a:rPr>
              <a:t>24x7</a:t>
            </a:r>
            <a:br>
              <a:rPr lang="en-US" sz="3400" b="1" dirty="0" smtClean="0">
                <a:solidFill>
                  <a:srgbClr val="005F86"/>
                </a:solidFill>
                <a:ea typeface="ＭＳ Ｐゴシック" pitchFamily="34" charset="-128"/>
              </a:rPr>
            </a:br>
            <a:r>
              <a:rPr lang="en-US" sz="2200" dirty="0" smtClean="0">
                <a:solidFill>
                  <a:srgbClr val="000000"/>
                </a:solidFill>
                <a:ea typeface="ＭＳ Ｐゴシック" pitchFamily="34" charset="-128"/>
              </a:rPr>
              <a:t>Coverage</a:t>
            </a:r>
            <a:endParaRPr lang="en-US" sz="2200" dirty="0">
              <a:solidFill>
                <a:srgbClr val="000000"/>
              </a:solidFill>
              <a:ea typeface="ＭＳ Ｐゴシック" pitchFamily="34" charset="-128"/>
            </a:endParaRPr>
          </a:p>
        </p:txBody>
      </p:sp>
      <p:sp>
        <p:nvSpPr>
          <p:cNvPr id="7" name="TextBox 6"/>
          <p:cNvSpPr txBox="1"/>
          <p:nvPr/>
        </p:nvSpPr>
        <p:spPr>
          <a:xfrm>
            <a:off x="1905145" y="1271430"/>
            <a:ext cx="1620044" cy="913703"/>
          </a:xfrm>
          <a:prstGeom prst="rect">
            <a:avLst/>
          </a:prstGeom>
          <a:noFill/>
        </p:spPr>
        <p:txBody>
          <a:bodyPr wrap="square" lIns="51426" tIns="25713" rIns="51426" bIns="25713" rtlCol="0">
            <a:spAutoFit/>
          </a:bodyPr>
          <a:lstStyle/>
          <a:p>
            <a:pPr algn="ctr"/>
            <a:r>
              <a:rPr lang="en-US" sz="3400" b="1" dirty="0" smtClean="0">
                <a:solidFill>
                  <a:srgbClr val="005F86"/>
                </a:solidFill>
                <a:ea typeface="ＭＳ Ｐゴシック" pitchFamily="34" charset="-128"/>
              </a:rPr>
              <a:t>1,700</a:t>
            </a:r>
            <a:r>
              <a:rPr lang="en-US" sz="3400" b="1" dirty="0" smtClean="0">
                <a:solidFill>
                  <a:srgbClr val="000000"/>
                </a:solidFill>
                <a:ea typeface="ＭＳ Ｐゴシック" pitchFamily="34" charset="-128"/>
              </a:rPr>
              <a:t> </a:t>
            </a:r>
            <a:r>
              <a:rPr lang="en-US" sz="3400" b="1" dirty="0">
                <a:solidFill>
                  <a:srgbClr val="000000"/>
                </a:solidFill>
                <a:ea typeface="ＭＳ Ｐゴシック" pitchFamily="34" charset="-128"/>
              </a:rPr>
              <a:t/>
            </a:r>
            <a:br>
              <a:rPr lang="en-US" sz="3400" b="1" dirty="0">
                <a:solidFill>
                  <a:srgbClr val="000000"/>
                </a:solidFill>
                <a:ea typeface="ＭＳ Ｐゴシック" pitchFamily="34" charset="-128"/>
              </a:rPr>
            </a:br>
            <a:r>
              <a:rPr lang="en-US" sz="2200" dirty="0" smtClean="0">
                <a:solidFill>
                  <a:srgbClr val="000000"/>
                </a:solidFill>
                <a:ea typeface="ＭＳ Ｐゴシック" pitchFamily="34" charset="-128"/>
              </a:rPr>
              <a:t>Assets</a:t>
            </a:r>
            <a:endParaRPr lang="en-US" sz="2200" dirty="0">
              <a:solidFill>
                <a:srgbClr val="000000"/>
              </a:solidFill>
              <a:ea typeface="ＭＳ Ｐゴシック" pitchFamily="34" charset="-128"/>
            </a:endParaRPr>
          </a:p>
        </p:txBody>
      </p:sp>
      <p:sp>
        <p:nvSpPr>
          <p:cNvPr id="8" name="TextBox 7"/>
          <p:cNvSpPr txBox="1"/>
          <p:nvPr/>
        </p:nvSpPr>
        <p:spPr>
          <a:xfrm>
            <a:off x="3495713" y="1271430"/>
            <a:ext cx="1742437" cy="913703"/>
          </a:xfrm>
          <a:prstGeom prst="rect">
            <a:avLst/>
          </a:prstGeom>
          <a:noFill/>
        </p:spPr>
        <p:txBody>
          <a:bodyPr wrap="square" lIns="51426" tIns="25713" rIns="51426" bIns="25713" rtlCol="0">
            <a:spAutoFit/>
          </a:bodyPr>
          <a:lstStyle/>
          <a:p>
            <a:pPr algn="ctr"/>
            <a:r>
              <a:rPr lang="en-US" sz="3400" b="1" dirty="0" smtClean="0">
                <a:solidFill>
                  <a:srgbClr val="005F86"/>
                </a:solidFill>
                <a:ea typeface="ＭＳ Ｐゴシック" pitchFamily="34" charset="-128"/>
              </a:rPr>
              <a:t>245</a:t>
            </a:r>
            <a:br>
              <a:rPr lang="en-US" sz="3400" b="1" dirty="0" smtClean="0">
                <a:solidFill>
                  <a:srgbClr val="005F86"/>
                </a:solidFill>
                <a:ea typeface="ＭＳ Ｐゴシック" pitchFamily="34" charset="-128"/>
              </a:rPr>
            </a:br>
            <a:r>
              <a:rPr lang="en-US" sz="2200" dirty="0" smtClean="0">
                <a:solidFill>
                  <a:srgbClr val="000000"/>
                </a:solidFill>
                <a:ea typeface="ＭＳ Ｐゴシック" pitchFamily="34" charset="-128"/>
              </a:rPr>
              <a:t>Event Replays</a:t>
            </a:r>
            <a:endParaRPr lang="en-US" sz="2200" dirty="0">
              <a:solidFill>
                <a:srgbClr val="000000"/>
              </a:solidFill>
              <a:ea typeface="ＭＳ Ｐゴシック" pitchFamily="34" charset="-128"/>
            </a:endParaRPr>
          </a:p>
        </p:txBody>
      </p:sp>
      <p:sp>
        <p:nvSpPr>
          <p:cNvPr id="9" name="TextBox 8"/>
          <p:cNvSpPr txBox="1"/>
          <p:nvPr/>
        </p:nvSpPr>
        <p:spPr>
          <a:xfrm>
            <a:off x="279546" y="2473216"/>
            <a:ext cx="6699968" cy="575148"/>
          </a:xfrm>
          <a:prstGeom prst="rect">
            <a:avLst/>
          </a:prstGeom>
          <a:noFill/>
        </p:spPr>
        <p:txBody>
          <a:bodyPr wrap="square" lIns="51426" tIns="25713" rIns="51426" bIns="25713" rtlCol="0">
            <a:spAutoFit/>
          </a:bodyPr>
          <a:lstStyle/>
          <a:p>
            <a:pPr algn="ctr"/>
            <a:r>
              <a:rPr lang="en-US" sz="3400" b="1" dirty="0" smtClean="0">
                <a:solidFill>
                  <a:srgbClr val="005F86"/>
                </a:solidFill>
                <a:ea typeface="ＭＳ Ｐゴシック" pitchFamily="34" charset="-128"/>
              </a:rPr>
              <a:t>219M</a:t>
            </a:r>
            <a:r>
              <a:rPr lang="en-US" sz="3400" dirty="0" smtClean="0">
                <a:solidFill>
                  <a:srgbClr val="005F86"/>
                </a:solidFill>
                <a:ea typeface="ＭＳ Ｐゴシック" pitchFamily="34" charset="-128"/>
              </a:rPr>
              <a:t> </a:t>
            </a:r>
            <a:r>
              <a:rPr lang="en-US" sz="2200" dirty="0" smtClean="0">
                <a:solidFill>
                  <a:srgbClr val="000000"/>
                </a:solidFill>
                <a:ea typeface="ＭＳ Ｐゴシック" pitchFamily="34" charset="-128"/>
              </a:rPr>
              <a:t>Americans watched </a:t>
            </a:r>
            <a:r>
              <a:rPr lang="en-US" sz="2200" dirty="0">
                <a:solidFill>
                  <a:srgbClr val="000000"/>
                </a:solidFill>
                <a:ea typeface="ＭＳ Ｐゴシック" pitchFamily="34" charset="-128"/>
              </a:rPr>
              <a:t>NBC's Olympics coverage</a:t>
            </a:r>
          </a:p>
        </p:txBody>
      </p:sp>
      <p:sp>
        <p:nvSpPr>
          <p:cNvPr id="12" name="Rounded Rectangle 11"/>
          <p:cNvSpPr/>
          <p:nvPr/>
        </p:nvSpPr>
        <p:spPr bwMode="gray">
          <a:xfrm rot="16200000">
            <a:off x="2996101" y="1702566"/>
            <a:ext cx="1028700" cy="51430"/>
          </a:xfrm>
          <a:prstGeom prst="roundRect">
            <a:avLst>
              <a:gd name="adj" fmla="val 50000"/>
            </a:avLst>
          </a:prstGeom>
          <a:gradFill flip="none" rotWithShape="1">
            <a:gsLst>
              <a:gs pos="0">
                <a:schemeClr val="bg2">
                  <a:lumMod val="75000"/>
                </a:schemeClr>
              </a:gs>
              <a:gs pos="50000">
                <a:schemeClr val="bg2">
                  <a:lumMod val="95000"/>
                </a:schemeClr>
              </a:gs>
              <a:gs pos="100000">
                <a:schemeClr val="bg2">
                  <a:lumMod val="7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51426" tIns="25713" rIns="51426" bIns="25713" rtlCol="0" anchor="ctr"/>
          <a:lstStyle/>
          <a:p>
            <a:pPr algn="ctr"/>
            <a:endParaRPr lang="en-US"/>
          </a:p>
        </p:txBody>
      </p:sp>
      <p:sp>
        <p:nvSpPr>
          <p:cNvPr id="13" name="Rounded Rectangle 12"/>
          <p:cNvSpPr/>
          <p:nvPr/>
        </p:nvSpPr>
        <p:spPr bwMode="gray">
          <a:xfrm rot="16200000">
            <a:off x="1405533" y="1702567"/>
            <a:ext cx="1028700" cy="51430"/>
          </a:xfrm>
          <a:prstGeom prst="roundRect">
            <a:avLst>
              <a:gd name="adj" fmla="val 50000"/>
            </a:avLst>
          </a:prstGeom>
          <a:gradFill flip="none" rotWithShape="1">
            <a:gsLst>
              <a:gs pos="0">
                <a:schemeClr val="bg2">
                  <a:lumMod val="75000"/>
                </a:schemeClr>
              </a:gs>
              <a:gs pos="50000">
                <a:schemeClr val="bg2">
                  <a:lumMod val="95000"/>
                </a:schemeClr>
              </a:gs>
              <a:gs pos="100000">
                <a:schemeClr val="bg2">
                  <a:lumMod val="7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51426" tIns="25713" rIns="51426" bIns="25713" rtlCol="0" anchor="ctr"/>
          <a:lstStyle/>
          <a:p>
            <a:pPr algn="ctr"/>
            <a:endParaRPr lang="en-US"/>
          </a:p>
        </p:txBody>
      </p:sp>
      <p:sp>
        <p:nvSpPr>
          <p:cNvPr id="14" name="Rounded Rectangle 13"/>
          <p:cNvSpPr/>
          <p:nvPr/>
        </p:nvSpPr>
        <p:spPr bwMode="gray">
          <a:xfrm rot="16200000">
            <a:off x="4709062" y="1667616"/>
            <a:ext cx="1028700" cy="51430"/>
          </a:xfrm>
          <a:prstGeom prst="roundRect">
            <a:avLst>
              <a:gd name="adj" fmla="val 50000"/>
            </a:avLst>
          </a:prstGeom>
          <a:gradFill flip="none" rotWithShape="1">
            <a:gsLst>
              <a:gs pos="0">
                <a:schemeClr val="bg2">
                  <a:lumMod val="75000"/>
                </a:schemeClr>
              </a:gs>
              <a:gs pos="50000">
                <a:schemeClr val="bg2">
                  <a:lumMod val="95000"/>
                </a:schemeClr>
              </a:gs>
              <a:gs pos="100000">
                <a:schemeClr val="bg2">
                  <a:lumMod val="7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51426" tIns="25713" rIns="51426" bIns="25713" rtlCol="0" anchor="ctr"/>
          <a:lstStyle/>
          <a:p>
            <a:pPr algn="ctr"/>
            <a:endParaRPr lang="en-US"/>
          </a:p>
        </p:txBody>
      </p:sp>
      <p:sp>
        <p:nvSpPr>
          <p:cNvPr id="17" name="TextBox 16"/>
          <p:cNvSpPr txBox="1"/>
          <p:nvPr/>
        </p:nvSpPr>
        <p:spPr>
          <a:xfrm>
            <a:off x="5208672" y="1271430"/>
            <a:ext cx="1596052" cy="913703"/>
          </a:xfrm>
          <a:prstGeom prst="rect">
            <a:avLst/>
          </a:prstGeom>
          <a:noFill/>
        </p:spPr>
        <p:txBody>
          <a:bodyPr wrap="square" lIns="51426" tIns="25713" rIns="51426" bIns="25713" rtlCol="0">
            <a:spAutoFit/>
          </a:bodyPr>
          <a:lstStyle/>
          <a:p>
            <a:pPr algn="ctr"/>
            <a:r>
              <a:rPr lang="en-US" sz="3400" b="1" dirty="0" smtClean="0">
                <a:solidFill>
                  <a:srgbClr val="005F86"/>
                </a:solidFill>
                <a:ea typeface="ＭＳ Ｐゴシック" pitchFamily="34" charset="-128"/>
              </a:rPr>
              <a:t>27.5M</a:t>
            </a:r>
            <a:r>
              <a:rPr lang="en-US" sz="3400" b="1" dirty="0">
                <a:solidFill>
                  <a:srgbClr val="000000"/>
                </a:solidFill>
                <a:ea typeface="ＭＳ Ｐゴシック" pitchFamily="34" charset="-128"/>
              </a:rPr>
              <a:t/>
            </a:r>
            <a:br>
              <a:rPr lang="en-US" sz="3400" b="1" dirty="0">
                <a:solidFill>
                  <a:srgbClr val="000000"/>
                </a:solidFill>
                <a:ea typeface="ＭＳ Ｐゴシック" pitchFamily="34" charset="-128"/>
              </a:rPr>
            </a:br>
            <a:r>
              <a:rPr lang="en-US" sz="2200" dirty="0" smtClean="0">
                <a:solidFill>
                  <a:srgbClr val="000000"/>
                </a:solidFill>
                <a:ea typeface="ＭＳ Ｐゴシック" pitchFamily="34" charset="-128"/>
              </a:rPr>
              <a:t>VOD Views</a:t>
            </a:r>
            <a:endParaRPr lang="en-US" sz="2200" dirty="0">
              <a:solidFill>
                <a:srgbClr val="000000"/>
              </a:solidFill>
              <a:ea typeface="ＭＳ Ｐゴシック" pitchFamily="34" charset="-128"/>
            </a:endParaRPr>
          </a:p>
        </p:txBody>
      </p:sp>
      <p:sp>
        <p:nvSpPr>
          <p:cNvPr id="18" name="Rounded Rectangle 17"/>
          <p:cNvSpPr/>
          <p:nvPr/>
        </p:nvSpPr>
        <p:spPr bwMode="gray">
          <a:xfrm>
            <a:off x="357567" y="2359015"/>
            <a:ext cx="6435511" cy="45719"/>
          </a:xfrm>
          <a:prstGeom prst="roundRect">
            <a:avLst>
              <a:gd name="adj" fmla="val 50000"/>
            </a:avLst>
          </a:prstGeom>
          <a:gradFill flip="none" rotWithShape="1">
            <a:gsLst>
              <a:gs pos="0">
                <a:schemeClr val="bg2">
                  <a:lumMod val="75000"/>
                </a:schemeClr>
              </a:gs>
              <a:gs pos="50000">
                <a:schemeClr val="bg2">
                  <a:lumMod val="95000"/>
                </a:schemeClr>
              </a:gs>
              <a:gs pos="100000">
                <a:schemeClr val="bg2">
                  <a:lumMod val="7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51426" tIns="25713" rIns="51426" bIns="25713" rtlCol="0" anchor="ctr"/>
          <a:lstStyle/>
          <a:p>
            <a:pPr algn="ctr"/>
            <a:endParaRPr lang="en-US"/>
          </a:p>
        </p:txBody>
      </p:sp>
      <p:sp>
        <p:nvSpPr>
          <p:cNvPr id="19" name="TextBox 18"/>
          <p:cNvSpPr txBox="1"/>
          <p:nvPr/>
        </p:nvSpPr>
        <p:spPr>
          <a:xfrm>
            <a:off x="432413" y="3368621"/>
            <a:ext cx="6411256" cy="790592"/>
          </a:xfrm>
          <a:prstGeom prst="rect">
            <a:avLst/>
          </a:prstGeom>
          <a:noFill/>
        </p:spPr>
        <p:txBody>
          <a:bodyPr wrap="square" lIns="51426" tIns="25713" rIns="51426" bIns="25713" rtlCol="0">
            <a:spAutoFit/>
          </a:bodyPr>
          <a:lstStyle/>
          <a:p>
            <a:r>
              <a:rPr lang="en-US" sz="2400" b="1" dirty="0">
                <a:solidFill>
                  <a:schemeClr val="accent5"/>
                </a:solidFill>
                <a:ea typeface="ＭＳ Ｐゴシック" pitchFamily="34" charset="-128"/>
              </a:rPr>
              <a:t>Data </a:t>
            </a:r>
            <a:r>
              <a:rPr lang="en-US" sz="2400" b="1" dirty="0" err="1">
                <a:solidFill>
                  <a:schemeClr val="accent5"/>
                </a:solidFill>
                <a:ea typeface="ＭＳ Ｐゴシック" pitchFamily="34" charset="-128"/>
              </a:rPr>
              <a:t>Splunked</a:t>
            </a:r>
            <a:r>
              <a:rPr lang="en-US" sz="2400" b="1" dirty="0">
                <a:solidFill>
                  <a:schemeClr val="accent5"/>
                </a:solidFill>
                <a:ea typeface="ＭＳ Ｐゴシック" pitchFamily="34" charset="-128"/>
              </a:rPr>
              <a:t> 24 hours a day for 21 Days during Olympics</a:t>
            </a:r>
          </a:p>
        </p:txBody>
      </p:sp>
      <p:sp>
        <p:nvSpPr>
          <p:cNvPr id="24" name="Rectangle 23"/>
          <p:cNvSpPr/>
          <p:nvPr/>
        </p:nvSpPr>
        <p:spPr>
          <a:xfrm>
            <a:off x="4950952" y="3853851"/>
            <a:ext cx="4169530" cy="792205"/>
          </a:xfrm>
          <a:prstGeom prst="rect">
            <a:avLst/>
          </a:prstGeom>
          <a:ln w="76200"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b="1" dirty="0">
                <a:solidFill>
                  <a:schemeClr val="accent2"/>
                </a:solidFill>
              </a:rPr>
              <a:t>Search VSS: </a:t>
            </a:r>
            <a:r>
              <a:rPr lang="en-US" dirty="0"/>
              <a:t> Primary fault detection, alarming and reporting console for all Olympic content </a:t>
            </a:r>
          </a:p>
        </p:txBody>
      </p:sp>
      <p:sp>
        <p:nvSpPr>
          <p:cNvPr id="25" name="Rounded Rectangle 24"/>
          <p:cNvSpPr/>
          <p:nvPr/>
        </p:nvSpPr>
        <p:spPr bwMode="gray">
          <a:xfrm>
            <a:off x="357102" y="3264051"/>
            <a:ext cx="6435511" cy="45719"/>
          </a:xfrm>
          <a:prstGeom prst="roundRect">
            <a:avLst>
              <a:gd name="adj" fmla="val 50000"/>
            </a:avLst>
          </a:prstGeom>
          <a:gradFill flip="none" rotWithShape="1">
            <a:gsLst>
              <a:gs pos="0">
                <a:schemeClr val="bg2">
                  <a:lumMod val="75000"/>
                </a:schemeClr>
              </a:gs>
              <a:gs pos="50000">
                <a:schemeClr val="bg2">
                  <a:lumMod val="95000"/>
                </a:schemeClr>
              </a:gs>
              <a:gs pos="100000">
                <a:schemeClr val="bg2">
                  <a:lumMod val="7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51426" tIns="25713" rIns="51426" bIns="25713" rtlCol="0" anchor="ctr"/>
          <a:lstStyle/>
          <a:p>
            <a:pPr algn="ctr"/>
            <a:endParaRPr lang="en-US"/>
          </a:p>
        </p:txBody>
      </p:sp>
    </p:spTree>
    <p:extLst>
      <p:ext uri="{BB962C8B-B14F-4D97-AF65-F5344CB8AC3E}">
        <p14:creationId xmlns:p14="http://schemas.microsoft.com/office/powerpoint/2010/main" val="70155953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NBC Olympics - </a:t>
            </a:r>
            <a:r>
              <a:rPr lang="en-US" dirty="0" smtClean="0"/>
              <a:t>Results</a:t>
            </a:r>
            <a:endParaRPr lang="en-US" dirty="0"/>
          </a:p>
        </p:txBody>
      </p:sp>
      <p:sp>
        <p:nvSpPr>
          <p:cNvPr id="2" name="Slide Number Placeholder 1"/>
          <p:cNvSpPr>
            <a:spLocks noGrp="1"/>
          </p:cNvSpPr>
          <p:nvPr>
            <p:ph type="sldNum" sz="quarter" idx="10"/>
          </p:nvPr>
        </p:nvSpPr>
        <p:spPr/>
        <p:txBody>
          <a:bodyPr/>
          <a:lstStyle/>
          <a:p>
            <a:pPr>
              <a:defRPr/>
            </a:pPr>
            <a:fld id="{E6707566-99EF-474A-8D0F-F855B60859E5}" type="slidenum">
              <a:rPr lang="en-US" smtClean="0"/>
              <a:pPr>
                <a:defRPr/>
              </a:pPr>
              <a:t>29</a:t>
            </a:fld>
            <a:endParaRPr lang="en-US" dirty="0"/>
          </a:p>
        </p:txBody>
      </p:sp>
      <p:pic>
        <p:nvPicPr>
          <p:cNvPr id="3" name="Picture 2" descr="NBC Olympics - Content - Splunk 4.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126" y="1377091"/>
            <a:ext cx="7847016" cy="3244172"/>
          </a:xfrm>
          <a:prstGeom prst="roundRect">
            <a:avLst>
              <a:gd name="adj" fmla="val 3916"/>
            </a:avLst>
          </a:prstGeom>
          <a:ln w="76200"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pic>
      <p:sp>
        <p:nvSpPr>
          <p:cNvPr id="4" name="TextBox 3"/>
          <p:cNvSpPr txBox="1"/>
          <p:nvPr/>
        </p:nvSpPr>
        <p:spPr>
          <a:xfrm>
            <a:off x="551911" y="865520"/>
            <a:ext cx="3695735" cy="421260"/>
          </a:xfrm>
          <a:prstGeom prst="rect">
            <a:avLst/>
          </a:prstGeom>
        </p:spPr>
        <p:txBody>
          <a:bodyPr wrap="none" lIns="51426" tIns="25713" rIns="51426" bIns="25713" rtlCol="0">
            <a:spAutoFit/>
          </a:bodyPr>
          <a:lstStyle/>
          <a:p>
            <a:r>
              <a:rPr lang="en-US" sz="2400" b="1" dirty="0" smtClean="0">
                <a:solidFill>
                  <a:srgbClr val="005F86"/>
                </a:solidFill>
              </a:rPr>
              <a:t>Content Management Team</a:t>
            </a:r>
          </a:p>
        </p:txBody>
      </p:sp>
    </p:spTree>
    <p:extLst>
      <p:ext uri="{BB962C8B-B14F-4D97-AF65-F5344CB8AC3E}">
        <p14:creationId xmlns:p14="http://schemas.microsoft.com/office/powerpoint/2010/main" val="193971058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yclorama.png"/>
          <p:cNvPicPr>
            <a:picLocks noChangeAspect="1"/>
          </p:cNvPicPr>
          <p:nvPr/>
        </p:nvPicPr>
        <p:blipFill>
          <a:blip r:embed="rId2"/>
          <a:stretch>
            <a:fillRect/>
          </a:stretch>
        </p:blipFill>
        <p:spPr>
          <a:xfrm>
            <a:off x="0" y="-19050"/>
            <a:ext cx="9144000" cy="5162550"/>
          </a:xfrm>
          <a:prstGeom prst="rect">
            <a:avLst/>
          </a:prstGeom>
        </p:spPr>
      </p:pic>
      <p:pic>
        <p:nvPicPr>
          <p:cNvPr id="4" name="Picture 3" descr="3d-data-white.png"/>
          <p:cNvPicPr>
            <a:picLocks noChangeAspect="1"/>
          </p:cNvPicPr>
          <p:nvPr/>
        </p:nvPicPr>
        <p:blipFill rotWithShape="1">
          <a:blip r:embed="rId3" cstate="print">
            <a:grayscl/>
            <a:lum bright="-16000" contrast="-57000"/>
            <a:alphaModFix amt="32000"/>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13524" t="41832"/>
          <a:stretch/>
        </p:blipFill>
        <p:spPr>
          <a:xfrm>
            <a:off x="-22895" y="3006902"/>
            <a:ext cx="9144000" cy="2182932"/>
          </a:xfrm>
          <a:prstGeom prst="rect">
            <a:avLst/>
          </a:prstGeom>
        </p:spPr>
      </p:pic>
      <p:pic>
        <p:nvPicPr>
          <p:cNvPr id="6" name="Picture 5" descr="Comcast-box.jpg"/>
          <p:cNvPicPr>
            <a:picLocks noChangeAspect="1"/>
          </p:cNvPicPr>
          <p:nvPr/>
        </p:nvPicPr>
        <p:blipFill>
          <a:blip r:embed="rId5">
            <a:clrChange>
              <a:clrFrom>
                <a:srgbClr val="FCFCFC"/>
              </a:clrFrom>
              <a:clrTo>
                <a:srgbClr val="FCFCFC">
                  <a:alpha val="0"/>
                </a:srgbClr>
              </a:clrTo>
            </a:clrChange>
          </a:blip>
          <a:srcRect r="14269"/>
          <a:stretch>
            <a:fillRect/>
          </a:stretch>
        </p:blipFill>
        <p:spPr>
          <a:xfrm>
            <a:off x="2849005" y="2408909"/>
            <a:ext cx="6294995" cy="3284924"/>
          </a:xfrm>
          <a:prstGeom prst="rect">
            <a:avLst/>
          </a:prstGeom>
        </p:spPr>
      </p:pic>
      <p:sp>
        <p:nvSpPr>
          <p:cNvPr id="11" name="Content Placeholder 5"/>
          <p:cNvSpPr txBox="1">
            <a:spLocks/>
          </p:cNvSpPr>
          <p:nvPr/>
        </p:nvSpPr>
        <p:spPr>
          <a:xfrm>
            <a:off x="440894" y="1016996"/>
            <a:ext cx="4084162" cy="2865230"/>
          </a:xfrm>
          <a:prstGeom prst="rect">
            <a:avLst/>
          </a:prstGeom>
        </p:spPr>
        <p:txBody>
          <a:bodyPr/>
          <a:lstStyle>
            <a:lvl1pPr marL="255588" indent="-255588" algn="l" defTabSz="815975" rtl="0" eaLnBrk="1" fontAlgn="base" hangingPunct="1">
              <a:spcBef>
                <a:spcPts val="675"/>
              </a:spcBef>
              <a:spcAft>
                <a:spcPct val="0"/>
              </a:spcAft>
              <a:buSzPct val="80000"/>
              <a:buFont typeface="Arial" charset="0"/>
              <a:buChar char="•"/>
              <a:defRPr sz="2200" kern="1200">
                <a:solidFill>
                  <a:schemeClr val="tx1"/>
                </a:solidFill>
                <a:latin typeface="+mn-lt"/>
                <a:ea typeface="ＭＳ Ｐゴシック" charset="0"/>
                <a:cs typeface="ＭＳ Ｐゴシック" charset="0"/>
              </a:defRPr>
            </a:lvl1pPr>
            <a:lvl2pPr marL="542925" indent="-285750" algn="l" defTabSz="815975" rtl="0" eaLnBrk="1" fontAlgn="base" hangingPunct="1">
              <a:spcBef>
                <a:spcPct val="0"/>
              </a:spcBef>
              <a:spcAft>
                <a:spcPct val="0"/>
              </a:spcAft>
              <a:buFont typeface="Calibri" charset="0"/>
              <a:buChar char="–"/>
              <a:defRPr sz="1900" kern="1200">
                <a:solidFill>
                  <a:schemeClr val="tx1"/>
                </a:solidFill>
                <a:latin typeface="+mn-lt"/>
                <a:ea typeface="ＭＳ Ｐゴシック" charset="0"/>
                <a:cs typeface="+mn-cs"/>
              </a:defRPr>
            </a:lvl2pPr>
            <a:lvl3pPr marL="711200" indent="-158750" algn="l" defTabSz="815975" rtl="0" eaLnBrk="1" fontAlgn="base" hangingPunct="1">
              <a:spcBef>
                <a:spcPct val="0"/>
              </a:spcBef>
              <a:spcAft>
                <a:spcPct val="0"/>
              </a:spcAft>
              <a:buClr>
                <a:srgbClr val="7F7F7F"/>
              </a:buClr>
              <a:buSzPct val="100000"/>
              <a:buFont typeface="Wingdings 3" charset="0"/>
              <a:buChar char="ê"/>
              <a:defRPr kern="1200">
                <a:solidFill>
                  <a:schemeClr val="tx1"/>
                </a:solidFill>
                <a:latin typeface="+mn-lt"/>
                <a:ea typeface="ＭＳ Ｐゴシック" charset="0"/>
                <a:cs typeface="+mn-cs"/>
              </a:defRPr>
            </a:lvl3pPr>
            <a:lvl4pPr marL="925513" indent="-204788" algn="l" defTabSz="815975" rtl="0" eaLnBrk="1" fontAlgn="base" hangingPunct="1">
              <a:spcBef>
                <a:spcPct val="0"/>
              </a:spcBef>
              <a:spcAft>
                <a:spcPct val="0"/>
              </a:spcAft>
              <a:buFont typeface="Arial" charset="0"/>
              <a:buChar char="–"/>
              <a:defRPr sz="1600" kern="1200">
                <a:solidFill>
                  <a:schemeClr val="tx1"/>
                </a:solidFill>
                <a:latin typeface="+mn-lt"/>
                <a:ea typeface="ＭＳ Ｐゴシック" charset="0"/>
                <a:cs typeface="+mn-cs"/>
              </a:defRPr>
            </a:lvl4pPr>
            <a:lvl5pPr marL="714375" indent="-66675" algn="l" defTabSz="815975" rtl="0" eaLnBrk="1" fontAlgn="base" hangingPunct="1">
              <a:spcBef>
                <a:spcPct val="0"/>
              </a:spcBef>
              <a:spcAft>
                <a:spcPct val="0"/>
              </a:spcAft>
              <a:buClr>
                <a:srgbClr val="7F7F7F"/>
              </a:buClr>
              <a:buFont typeface="Wingdings 3" charset="0"/>
              <a:buChar char="ê"/>
              <a:defRPr sz="1600" kern="1200">
                <a:solidFill>
                  <a:schemeClr val="tx1"/>
                </a:solidFill>
                <a:latin typeface="+mn-lt"/>
                <a:ea typeface="ＭＳ Ｐゴシック" charset="0"/>
                <a:cs typeface="+mn-cs"/>
              </a:defRPr>
            </a:lvl5pPr>
            <a:lvl6pPr marL="2244919" indent="-204084" algn="l" defTabSz="816334"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085" indent="-204084" algn="l" defTabSz="816334"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253" indent="-204084" algn="l" defTabSz="816334"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420" indent="-204084" algn="l" defTabSz="816334"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spcBef>
                <a:spcPts val="300"/>
              </a:spcBef>
              <a:spcAft>
                <a:spcPts val="300"/>
              </a:spcAft>
              <a:buClr>
                <a:schemeClr val="accent1"/>
              </a:buClr>
              <a:buSzPct val="120000"/>
            </a:pPr>
            <a:r>
              <a:rPr lang="en-US" sz="2000" dirty="0" smtClean="0"/>
              <a:t>Company</a:t>
            </a:r>
          </a:p>
          <a:p>
            <a:pPr lvl="1">
              <a:spcBef>
                <a:spcPts val="300"/>
              </a:spcBef>
              <a:spcAft>
                <a:spcPts val="300"/>
              </a:spcAft>
              <a:buClr>
                <a:schemeClr val="accent1"/>
              </a:buClr>
              <a:buSzPct val="120000"/>
            </a:pPr>
            <a:r>
              <a:rPr lang="en-US" sz="1600" dirty="0" smtClean="0"/>
              <a:t>Founded 2004, first software release in 2006</a:t>
            </a:r>
          </a:p>
          <a:p>
            <a:pPr lvl="1">
              <a:spcBef>
                <a:spcPts val="300"/>
              </a:spcBef>
              <a:spcAft>
                <a:spcPts val="300"/>
              </a:spcAft>
              <a:buClr>
                <a:schemeClr val="accent1"/>
              </a:buClr>
              <a:buSzPct val="120000"/>
            </a:pPr>
            <a:r>
              <a:rPr lang="en-US" sz="1600" dirty="0" smtClean="0"/>
              <a:t>HQ: San Francisco, CA</a:t>
            </a:r>
          </a:p>
          <a:p>
            <a:pPr lvl="1">
              <a:spcBef>
                <a:spcPts val="300"/>
              </a:spcBef>
              <a:spcAft>
                <a:spcPts val="300"/>
              </a:spcAft>
              <a:buClr>
                <a:schemeClr val="accent1"/>
              </a:buClr>
              <a:buSzPct val="120000"/>
            </a:pPr>
            <a:r>
              <a:rPr lang="en-US" sz="1600" dirty="0" smtClean="0"/>
              <a:t>Regional HQs: Hong Kong, London</a:t>
            </a:r>
          </a:p>
          <a:p>
            <a:pPr lvl="1">
              <a:spcBef>
                <a:spcPts val="300"/>
              </a:spcBef>
              <a:spcAft>
                <a:spcPts val="300"/>
              </a:spcAft>
              <a:buClr>
                <a:schemeClr val="accent1"/>
              </a:buClr>
              <a:buSzPct val="120000"/>
            </a:pPr>
            <a:r>
              <a:rPr lang="en-US" sz="1600" dirty="0" smtClean="0"/>
              <a:t>Over 600 employees, in 8 countries</a:t>
            </a:r>
          </a:p>
          <a:p>
            <a:pPr>
              <a:spcBef>
                <a:spcPts val="300"/>
              </a:spcBef>
              <a:spcAft>
                <a:spcPts val="300"/>
              </a:spcAft>
              <a:buClr>
                <a:schemeClr val="accent1"/>
              </a:buClr>
              <a:buSzPct val="120000"/>
            </a:pPr>
            <a:r>
              <a:rPr lang="en-US" sz="2000" dirty="0" smtClean="0"/>
              <a:t>4,400+ Enterprise Customers</a:t>
            </a:r>
          </a:p>
          <a:p>
            <a:pPr lvl="1">
              <a:spcBef>
                <a:spcPts val="300"/>
              </a:spcBef>
              <a:spcAft>
                <a:spcPts val="300"/>
              </a:spcAft>
              <a:buClr>
                <a:schemeClr val="accent1"/>
              </a:buClr>
              <a:buSzPct val="120000"/>
            </a:pPr>
            <a:r>
              <a:rPr lang="en-US" sz="1600" dirty="0" smtClean="0"/>
              <a:t>Customers in over 80 countries</a:t>
            </a:r>
          </a:p>
          <a:p>
            <a:pPr lvl="1">
              <a:spcBef>
                <a:spcPts val="300"/>
              </a:spcBef>
              <a:spcAft>
                <a:spcPts val="300"/>
              </a:spcAft>
              <a:buClr>
                <a:schemeClr val="accent1"/>
              </a:buClr>
              <a:buSzPct val="120000"/>
            </a:pPr>
            <a:r>
              <a:rPr lang="en-US" sz="1600" dirty="0" smtClean="0"/>
              <a:t>54 of the Fortune 100</a:t>
            </a:r>
            <a:endParaRPr lang="en-US" sz="1600" dirty="0"/>
          </a:p>
        </p:txBody>
      </p:sp>
      <p:pic>
        <p:nvPicPr>
          <p:cNvPr id="12" name="Content Placeholder 8" descr="logo_splunk_white_cmyk.ps"/>
          <p:cNvPicPr>
            <a:picLocks noChangeAspect="1"/>
          </p:cNvPicPr>
          <p:nvPr/>
        </p:nvPicPr>
        <p:blipFill>
          <a:blip r:embed="rId6">
            <a:extLst>
              <a:ext uri="{28A0092B-C50C-407E-A947-70E740481C1C}">
                <a14:useLocalDpi xmlns:a14="http://schemas.microsoft.com/office/drawing/2010/main" val="0"/>
              </a:ext>
            </a:extLst>
          </a:blip>
          <a:srcRect t="21211" b="21211"/>
          <a:stretch>
            <a:fillRect/>
          </a:stretch>
        </p:blipFill>
        <p:spPr>
          <a:xfrm>
            <a:off x="1038766" y="366232"/>
            <a:ext cx="2431347" cy="565264"/>
          </a:xfrm>
          <a:prstGeom prst="rect">
            <a:avLst/>
          </a:prstGeom>
        </p:spPr>
      </p:pic>
      <p:sp>
        <p:nvSpPr>
          <p:cNvPr id="13" name="Content Placeholder 7"/>
          <p:cNvSpPr txBox="1">
            <a:spLocks/>
          </p:cNvSpPr>
          <p:nvPr/>
        </p:nvSpPr>
        <p:spPr>
          <a:xfrm>
            <a:off x="4937290" y="1178006"/>
            <a:ext cx="4041268" cy="2717600"/>
          </a:xfrm>
          <a:prstGeom prst="rect">
            <a:avLst/>
          </a:prstGeom>
        </p:spPr>
        <p:txBody>
          <a:bodyPr/>
          <a:lstStyle>
            <a:lvl1pPr marL="255588" indent="-255588" algn="l" defTabSz="815975" rtl="0" eaLnBrk="1" fontAlgn="base" hangingPunct="1">
              <a:spcBef>
                <a:spcPts val="675"/>
              </a:spcBef>
              <a:spcAft>
                <a:spcPct val="0"/>
              </a:spcAft>
              <a:buSzPct val="80000"/>
              <a:buFont typeface="Arial" charset="0"/>
              <a:buChar char="•"/>
              <a:defRPr sz="2200" kern="1200">
                <a:solidFill>
                  <a:schemeClr val="tx1"/>
                </a:solidFill>
                <a:latin typeface="+mn-lt"/>
                <a:ea typeface="ＭＳ Ｐゴシック" charset="0"/>
                <a:cs typeface="ＭＳ Ｐゴシック" charset="0"/>
              </a:defRPr>
            </a:lvl1pPr>
            <a:lvl2pPr marL="542925" indent="-285750" algn="l" defTabSz="815975" rtl="0" eaLnBrk="1" fontAlgn="base" hangingPunct="1">
              <a:spcBef>
                <a:spcPct val="0"/>
              </a:spcBef>
              <a:spcAft>
                <a:spcPct val="0"/>
              </a:spcAft>
              <a:buFont typeface="Calibri" charset="0"/>
              <a:buChar char="–"/>
              <a:defRPr sz="1900" kern="1200">
                <a:solidFill>
                  <a:schemeClr val="tx1"/>
                </a:solidFill>
                <a:latin typeface="+mn-lt"/>
                <a:ea typeface="ＭＳ Ｐゴシック" charset="0"/>
                <a:cs typeface="+mn-cs"/>
              </a:defRPr>
            </a:lvl2pPr>
            <a:lvl3pPr marL="711200" indent="-158750" algn="l" defTabSz="815975" rtl="0" eaLnBrk="1" fontAlgn="base" hangingPunct="1">
              <a:spcBef>
                <a:spcPct val="0"/>
              </a:spcBef>
              <a:spcAft>
                <a:spcPct val="0"/>
              </a:spcAft>
              <a:buClr>
                <a:srgbClr val="7F7F7F"/>
              </a:buClr>
              <a:buSzPct val="100000"/>
              <a:buFont typeface="Wingdings 3" charset="0"/>
              <a:buChar char="ê"/>
              <a:defRPr kern="1200">
                <a:solidFill>
                  <a:schemeClr val="tx1"/>
                </a:solidFill>
                <a:latin typeface="+mn-lt"/>
                <a:ea typeface="ＭＳ Ｐゴシック" charset="0"/>
                <a:cs typeface="+mn-cs"/>
              </a:defRPr>
            </a:lvl3pPr>
            <a:lvl4pPr marL="925513" indent="-204788" algn="l" defTabSz="815975" rtl="0" eaLnBrk="1" fontAlgn="base" hangingPunct="1">
              <a:spcBef>
                <a:spcPct val="0"/>
              </a:spcBef>
              <a:spcAft>
                <a:spcPct val="0"/>
              </a:spcAft>
              <a:buFont typeface="Arial" charset="0"/>
              <a:buChar char="–"/>
              <a:defRPr sz="1600" kern="1200">
                <a:solidFill>
                  <a:schemeClr val="tx1"/>
                </a:solidFill>
                <a:latin typeface="+mn-lt"/>
                <a:ea typeface="ＭＳ Ｐゴシック" charset="0"/>
                <a:cs typeface="+mn-cs"/>
              </a:defRPr>
            </a:lvl4pPr>
            <a:lvl5pPr marL="714375" indent="-66675" algn="l" defTabSz="815975" rtl="0" eaLnBrk="1" fontAlgn="base" hangingPunct="1">
              <a:spcBef>
                <a:spcPct val="0"/>
              </a:spcBef>
              <a:spcAft>
                <a:spcPct val="0"/>
              </a:spcAft>
              <a:buClr>
                <a:srgbClr val="7F7F7F"/>
              </a:buClr>
              <a:buFont typeface="Wingdings 3" charset="0"/>
              <a:buChar char="ê"/>
              <a:defRPr sz="1600" kern="1200">
                <a:solidFill>
                  <a:schemeClr val="tx1"/>
                </a:solidFill>
                <a:latin typeface="+mn-lt"/>
                <a:ea typeface="ＭＳ Ｐゴシック" charset="0"/>
                <a:cs typeface="+mn-cs"/>
              </a:defRPr>
            </a:lvl5pPr>
            <a:lvl6pPr marL="2244919" indent="-204084" algn="l" defTabSz="816334"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085" indent="-204084" algn="l" defTabSz="816334"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253" indent="-204084" algn="l" defTabSz="816334"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420" indent="-204084" algn="l" defTabSz="816334"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buClr>
                <a:schemeClr val="accent1"/>
              </a:buClr>
              <a:buSzPct val="120000"/>
            </a:pPr>
            <a:r>
              <a:rPr lang="en-US" sz="2000" dirty="0" smtClean="0"/>
              <a:t>One of nation's leading </a:t>
            </a:r>
            <a:br>
              <a:rPr lang="en-US" sz="2000" dirty="0" smtClean="0"/>
            </a:br>
            <a:r>
              <a:rPr lang="en-US" sz="2000" dirty="0" smtClean="0"/>
              <a:t>providers of entertainment, information &amp; communications products and services</a:t>
            </a:r>
            <a:endParaRPr lang="en-US" sz="2000" dirty="0"/>
          </a:p>
        </p:txBody>
      </p:sp>
      <p:pic>
        <p:nvPicPr>
          <p:cNvPr id="15" name="Picture 14"/>
          <p:cNvPicPr>
            <a:picLocks noChangeAspect="1"/>
          </p:cNvPicPr>
          <p:nvPr/>
        </p:nvPicPr>
        <p:blipFill>
          <a:blip r:embed="rId7"/>
          <a:stretch>
            <a:fillRect/>
          </a:stretch>
        </p:blipFill>
        <p:spPr>
          <a:xfrm>
            <a:off x="5572014" y="360298"/>
            <a:ext cx="2252225" cy="577132"/>
          </a:xfrm>
          <a:prstGeom prst="rect">
            <a:avLst/>
          </a:prstGeom>
        </p:spPr>
      </p:pic>
    </p:spTree>
    <p:extLst>
      <p:ext uri="{BB962C8B-B14F-4D97-AF65-F5344CB8AC3E}">
        <p14:creationId xmlns:p14="http://schemas.microsoft.com/office/powerpoint/2010/main" val="221542723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NBC Olympics - </a:t>
            </a:r>
            <a:r>
              <a:rPr lang="en-US" dirty="0" smtClean="0"/>
              <a:t>Results</a:t>
            </a:r>
            <a:endParaRPr lang="en-US" dirty="0"/>
          </a:p>
        </p:txBody>
      </p:sp>
      <p:sp>
        <p:nvSpPr>
          <p:cNvPr id="4" name="Content Placeholder 3"/>
          <p:cNvSpPr>
            <a:spLocks noGrp="1"/>
          </p:cNvSpPr>
          <p:nvPr>
            <p:ph idx="13"/>
          </p:nvPr>
        </p:nvSpPr>
        <p:spPr>
          <a:xfrm>
            <a:off x="399719" y="911722"/>
            <a:ext cx="4350870" cy="544142"/>
          </a:xfrm>
        </p:spPr>
        <p:txBody>
          <a:bodyPr>
            <a:normAutofit/>
          </a:bodyPr>
          <a:lstStyle/>
          <a:p>
            <a:r>
              <a:rPr lang="en-US" b="1" dirty="0"/>
              <a:t>On Demand-</a:t>
            </a:r>
            <a:r>
              <a:rPr lang="en-US" b="1" dirty="0" smtClean="0"/>
              <a:t>Online</a:t>
            </a:r>
            <a:endParaRPr lang="en-US" b="1" dirty="0"/>
          </a:p>
        </p:txBody>
      </p:sp>
      <p:sp>
        <p:nvSpPr>
          <p:cNvPr id="5" name="Content Placeholder 4"/>
          <p:cNvSpPr>
            <a:spLocks noGrp="1"/>
          </p:cNvSpPr>
          <p:nvPr>
            <p:ph idx="16"/>
          </p:nvPr>
        </p:nvSpPr>
        <p:spPr>
          <a:xfrm>
            <a:off x="428339" y="1337303"/>
            <a:ext cx="3953357" cy="3166797"/>
          </a:xfrm>
        </p:spPr>
        <p:txBody>
          <a:bodyPr/>
          <a:lstStyle/>
          <a:p>
            <a:pPr>
              <a:spcBef>
                <a:spcPts val="100"/>
              </a:spcBef>
              <a:spcAft>
                <a:spcPts val="0"/>
              </a:spcAft>
              <a:buClr>
                <a:schemeClr val="accent1"/>
              </a:buClr>
            </a:pPr>
            <a:r>
              <a:rPr lang="en-US" dirty="0" smtClean="0"/>
              <a:t>Real</a:t>
            </a:r>
            <a:r>
              <a:rPr lang="en-US" dirty="0"/>
              <a:t>-time watch lists for active content</a:t>
            </a:r>
          </a:p>
          <a:p>
            <a:pPr marL="458788" lvl="1" indent="-201613">
              <a:spcBef>
                <a:spcPts val="100"/>
              </a:spcBef>
              <a:spcAft>
                <a:spcPts val="0"/>
              </a:spcAft>
              <a:buClr>
                <a:schemeClr val="accent1"/>
              </a:buClr>
            </a:pPr>
            <a:r>
              <a:rPr lang="en-US" dirty="0"/>
              <a:t>How many customers watching what</a:t>
            </a:r>
          </a:p>
          <a:p>
            <a:pPr marL="458788" lvl="1" indent="-201613">
              <a:spcBef>
                <a:spcPts val="100"/>
              </a:spcBef>
              <a:spcAft>
                <a:spcPts val="0"/>
              </a:spcAft>
              <a:buClr>
                <a:schemeClr val="accent1"/>
              </a:buClr>
            </a:pPr>
            <a:r>
              <a:rPr lang="en-US" dirty="0"/>
              <a:t>Impact of Editorial promotion</a:t>
            </a:r>
          </a:p>
          <a:p>
            <a:pPr marL="458788" lvl="1" indent="-201613">
              <a:spcBef>
                <a:spcPts val="100"/>
              </a:spcBef>
              <a:spcAft>
                <a:spcPts val="0"/>
              </a:spcAft>
              <a:buClr>
                <a:schemeClr val="accent1"/>
              </a:buClr>
            </a:pPr>
            <a:r>
              <a:rPr lang="en-US" dirty="0"/>
              <a:t>“viral” content </a:t>
            </a:r>
          </a:p>
          <a:p>
            <a:pPr>
              <a:spcBef>
                <a:spcPts val="100"/>
              </a:spcBef>
              <a:spcAft>
                <a:spcPts val="0"/>
              </a:spcAft>
              <a:buClr>
                <a:schemeClr val="accent1"/>
              </a:buClr>
            </a:pPr>
            <a:r>
              <a:rPr lang="en-US" dirty="0"/>
              <a:t>CDN Management</a:t>
            </a:r>
          </a:p>
          <a:p>
            <a:pPr marL="458788" lvl="1" indent="-201613">
              <a:spcBef>
                <a:spcPts val="100"/>
              </a:spcBef>
              <a:spcAft>
                <a:spcPts val="0"/>
              </a:spcAft>
              <a:buClr>
                <a:schemeClr val="accent1"/>
              </a:buClr>
            </a:pPr>
            <a:r>
              <a:rPr lang="en-US" dirty="0"/>
              <a:t>Finding, </a:t>
            </a:r>
            <a:r>
              <a:rPr lang="en-US" dirty="0" smtClean="0"/>
              <a:t>reporting, monitoring </a:t>
            </a:r>
            <a:r>
              <a:rPr lang="en-US" dirty="0"/>
              <a:t>vendor bugs</a:t>
            </a:r>
          </a:p>
          <a:p>
            <a:pPr>
              <a:spcBef>
                <a:spcPts val="100"/>
              </a:spcBef>
              <a:spcAft>
                <a:spcPts val="0"/>
              </a:spcAft>
              <a:buClr>
                <a:schemeClr val="accent1"/>
              </a:buClr>
            </a:pPr>
            <a:r>
              <a:rPr lang="en-US" dirty="0"/>
              <a:t>CDN Capacity Planning</a:t>
            </a:r>
          </a:p>
          <a:p>
            <a:pPr marL="458788" lvl="1" indent="-201613">
              <a:spcBef>
                <a:spcPts val="100"/>
              </a:spcBef>
              <a:spcAft>
                <a:spcPts val="0"/>
              </a:spcAft>
              <a:buClr>
                <a:schemeClr val="accent1"/>
              </a:buClr>
            </a:pPr>
            <a:r>
              <a:rPr lang="en-US" dirty="0"/>
              <a:t>Monitoring throughput</a:t>
            </a:r>
          </a:p>
          <a:p>
            <a:pPr marL="458788" lvl="1" indent="-201613">
              <a:spcBef>
                <a:spcPts val="100"/>
              </a:spcBef>
              <a:spcAft>
                <a:spcPts val="0"/>
              </a:spcAft>
              <a:buClr>
                <a:schemeClr val="accent1"/>
              </a:buClr>
            </a:pPr>
            <a:r>
              <a:rPr lang="en-US" dirty="0"/>
              <a:t>Cache capacity evaluation</a:t>
            </a:r>
          </a:p>
          <a:p>
            <a:pPr marL="458788" lvl="1" indent="-201613">
              <a:spcBef>
                <a:spcPts val="100"/>
              </a:spcBef>
              <a:spcAft>
                <a:spcPts val="0"/>
              </a:spcAft>
              <a:buClr>
                <a:schemeClr val="accent1"/>
              </a:buClr>
            </a:pPr>
            <a:r>
              <a:rPr lang="en-US" dirty="0" smtClean="0"/>
              <a:t>Time-to-serve </a:t>
            </a:r>
            <a:r>
              <a:rPr lang="en-US" dirty="0"/>
              <a:t>monitoring </a:t>
            </a:r>
          </a:p>
        </p:txBody>
      </p:sp>
      <p:sp>
        <p:nvSpPr>
          <p:cNvPr id="3" name="Slide Number Placeholder 2"/>
          <p:cNvSpPr>
            <a:spLocks noGrp="1"/>
          </p:cNvSpPr>
          <p:nvPr>
            <p:ph type="sldNum" sz="quarter" idx="17"/>
          </p:nvPr>
        </p:nvSpPr>
        <p:spPr/>
        <p:txBody>
          <a:bodyPr/>
          <a:lstStyle/>
          <a:p>
            <a:pPr>
              <a:defRPr/>
            </a:pPr>
            <a:fld id="{1CF860F4-4FA4-EE41-8ADB-46C5B0D62AB2}" type="slidenum">
              <a:rPr lang="en-US" smtClean="0"/>
              <a:pPr>
                <a:defRPr/>
              </a:pPr>
              <a:t>30</a:t>
            </a:fld>
            <a:endParaRPr lang="en-US" dirty="0"/>
          </a:p>
        </p:txBody>
      </p:sp>
      <p:pic>
        <p:nvPicPr>
          <p:cNvPr id="6" name="Picture 5"/>
          <p:cNvPicPr>
            <a:picLocks noChangeAspect="1"/>
          </p:cNvPicPr>
          <p:nvPr/>
        </p:nvPicPr>
        <p:blipFill>
          <a:blip r:embed="rId3"/>
          <a:stretch>
            <a:fillRect/>
          </a:stretch>
        </p:blipFill>
        <p:spPr>
          <a:xfrm>
            <a:off x="4339025" y="1046634"/>
            <a:ext cx="4335062" cy="3636797"/>
          </a:xfrm>
          <a:prstGeom prst="rect">
            <a:avLst/>
          </a:prstGeom>
        </p:spPr>
      </p:pic>
    </p:spTree>
    <p:extLst>
      <p:ext uri="{BB962C8B-B14F-4D97-AF65-F5344CB8AC3E}">
        <p14:creationId xmlns:p14="http://schemas.microsoft.com/office/powerpoint/2010/main" val="30286600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3"/>
          </p:nvPr>
        </p:nvSpPr>
        <p:spPr/>
        <p:txBody>
          <a:bodyPr/>
          <a:lstStyle/>
          <a:p>
            <a:r>
              <a:rPr lang="en-US" sz="3200" dirty="0"/>
              <a:t>Combine </a:t>
            </a:r>
            <a:r>
              <a:rPr lang="en-US" sz="3200" dirty="0" smtClean="0"/>
              <a:t>technologies </a:t>
            </a:r>
            <a:r>
              <a:rPr lang="en-US" sz="3200" dirty="0"/>
              <a:t>to </a:t>
            </a:r>
            <a:r>
              <a:rPr lang="en-US" sz="3200" dirty="0" smtClean="0"/>
              <a:t>deliver better results – faster</a:t>
            </a:r>
            <a:endParaRPr lang="en-US" sz="3200" dirty="0"/>
          </a:p>
          <a:p>
            <a:r>
              <a:rPr lang="en-US" sz="3200" dirty="0" smtClean="0"/>
              <a:t>Use Hadoop for batch processing</a:t>
            </a:r>
          </a:p>
          <a:p>
            <a:r>
              <a:rPr lang="en-US" sz="3200" dirty="0" smtClean="0"/>
              <a:t>Use Splunk for real-time processing</a:t>
            </a:r>
          </a:p>
        </p:txBody>
      </p:sp>
      <p:sp>
        <p:nvSpPr>
          <p:cNvPr id="4" name="Slide Number Placeholder 3"/>
          <p:cNvSpPr>
            <a:spLocks noGrp="1"/>
          </p:cNvSpPr>
          <p:nvPr>
            <p:ph type="sldNum" sz="quarter" idx="14"/>
          </p:nvPr>
        </p:nvSpPr>
        <p:spPr/>
        <p:txBody>
          <a:bodyPr/>
          <a:lstStyle/>
          <a:p>
            <a:pPr>
              <a:defRPr/>
            </a:pPr>
            <a:fld id="{EC3E9CF1-D74C-C84C-BFDE-2F04DF0BE563}" type="slidenum">
              <a:rPr lang="en-US" smtClean="0"/>
              <a:pPr>
                <a:defRPr/>
              </a:pPr>
              <a:t>31</a:t>
            </a:fld>
            <a:endParaRPr lang="en-US" dirty="0"/>
          </a:p>
        </p:txBody>
      </p:sp>
      <p:sp>
        <p:nvSpPr>
          <p:cNvPr id="5" name="Title 4"/>
          <p:cNvSpPr>
            <a:spLocks noGrp="1"/>
          </p:cNvSpPr>
          <p:nvPr>
            <p:ph type="title"/>
          </p:nvPr>
        </p:nvSpPr>
        <p:spPr/>
        <p:txBody>
          <a:bodyPr/>
          <a:lstStyle/>
          <a:p>
            <a:r>
              <a:rPr lang="en-US" dirty="0"/>
              <a:t>Comcast – Key Takeaways</a:t>
            </a:r>
          </a:p>
        </p:txBody>
      </p:sp>
    </p:spTree>
    <p:extLst>
      <p:ext uri="{BB962C8B-B14F-4D97-AF65-F5344CB8AC3E}">
        <p14:creationId xmlns:p14="http://schemas.microsoft.com/office/powerpoint/2010/main" val="21332319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3d-data-white.png"/>
          <p:cNvPicPr>
            <a:picLocks noChangeAspect="1"/>
          </p:cNvPicPr>
          <p:nvPr/>
        </p:nvPicPr>
        <p:blipFill rotWithShape="1">
          <a:blip r:embed="rId3" cstate="print">
            <a:grayscl/>
            <a:lum bright="-16000" contrast="-57000"/>
            <a:alphaModFix amt="32000"/>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13524" t="41832"/>
          <a:stretch/>
        </p:blipFill>
        <p:spPr>
          <a:xfrm>
            <a:off x="-22895" y="2512982"/>
            <a:ext cx="9144000" cy="2182932"/>
          </a:xfrm>
          <a:prstGeom prst="rect">
            <a:avLst/>
          </a:prstGeom>
        </p:spPr>
      </p:pic>
      <p:sp>
        <p:nvSpPr>
          <p:cNvPr id="2" name="Title 1"/>
          <p:cNvSpPr>
            <a:spLocks noGrp="1"/>
          </p:cNvSpPr>
          <p:nvPr>
            <p:ph type="title"/>
          </p:nvPr>
        </p:nvSpPr>
        <p:spPr>
          <a:xfrm>
            <a:off x="0" y="9525"/>
            <a:ext cx="9144000" cy="857250"/>
          </a:xfrm>
        </p:spPr>
        <p:txBody>
          <a:bodyPr/>
          <a:lstStyle/>
          <a:p>
            <a:r>
              <a:rPr lang="en-US" dirty="0" smtClean="0"/>
              <a:t>Summary - Splunk Big Data Solution</a:t>
            </a:r>
            <a:endParaRPr lang="en-US" dirty="0"/>
          </a:p>
        </p:txBody>
      </p:sp>
      <p:sp>
        <p:nvSpPr>
          <p:cNvPr id="5" name="Rounded Rectangle 4"/>
          <p:cNvSpPr/>
          <p:nvPr/>
        </p:nvSpPr>
        <p:spPr bwMode="gray">
          <a:xfrm>
            <a:off x="466826" y="1254647"/>
            <a:ext cx="2310393" cy="2191013"/>
          </a:xfrm>
          <a:prstGeom prst="roundRect">
            <a:avLst>
              <a:gd name="adj" fmla="val 1427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1426" tIns="25713" rIns="51426" bIns="25713" rtlCol="0" anchor="ctr"/>
          <a:lstStyle/>
          <a:p>
            <a:pPr algn="ctr"/>
            <a:endParaRPr lang="en-US"/>
          </a:p>
        </p:txBody>
      </p:sp>
      <p:sp>
        <p:nvSpPr>
          <p:cNvPr id="6" name="Rounded Rectangle 5"/>
          <p:cNvSpPr/>
          <p:nvPr/>
        </p:nvSpPr>
        <p:spPr bwMode="gray">
          <a:xfrm>
            <a:off x="3310553" y="1254647"/>
            <a:ext cx="2310393" cy="2191013"/>
          </a:xfrm>
          <a:prstGeom prst="roundRect">
            <a:avLst>
              <a:gd name="adj" fmla="val 1088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51426" tIns="25713" rIns="51426" bIns="25713" rtlCol="0" anchor="ctr"/>
          <a:lstStyle/>
          <a:p>
            <a:pPr algn="ctr"/>
            <a:endParaRPr lang="en-US"/>
          </a:p>
        </p:txBody>
      </p:sp>
      <p:sp>
        <p:nvSpPr>
          <p:cNvPr id="7" name="Rounded Rectangle 6"/>
          <p:cNvSpPr/>
          <p:nvPr/>
        </p:nvSpPr>
        <p:spPr bwMode="gray">
          <a:xfrm>
            <a:off x="6154280" y="1254647"/>
            <a:ext cx="2310393" cy="2191013"/>
          </a:xfrm>
          <a:prstGeom prst="roundRect">
            <a:avLst>
              <a:gd name="adj" fmla="val 1223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26" tIns="25713" rIns="51426" bIns="25713" rtlCol="0" anchor="ctr"/>
          <a:lstStyle/>
          <a:p>
            <a:pPr algn="ctr"/>
            <a:endParaRPr lang="en-US"/>
          </a:p>
        </p:txBody>
      </p:sp>
      <p:sp>
        <p:nvSpPr>
          <p:cNvPr id="8" name="TextBox 7"/>
          <p:cNvSpPr txBox="1"/>
          <p:nvPr/>
        </p:nvSpPr>
        <p:spPr bwMode="gray">
          <a:xfrm>
            <a:off x="523135" y="1941667"/>
            <a:ext cx="2229483" cy="834707"/>
          </a:xfrm>
          <a:prstGeom prst="rect">
            <a:avLst/>
          </a:prstGeom>
          <a:noFill/>
        </p:spPr>
        <p:txBody>
          <a:bodyPr wrap="square" lIns="51426" tIns="25713" rIns="51426" bIns="25713" rtlCol="0">
            <a:spAutoFit/>
          </a:bodyPr>
          <a:lstStyle/>
          <a:p>
            <a:pPr algn="ctr">
              <a:lnSpc>
                <a:spcPct val="90000"/>
              </a:lnSpc>
            </a:pPr>
            <a:r>
              <a:rPr lang="en-US" sz="2800" dirty="0">
                <a:solidFill>
                  <a:schemeClr val="bg1"/>
                </a:solidFill>
              </a:rPr>
              <a:t>Product-based</a:t>
            </a:r>
            <a:br>
              <a:rPr lang="en-US" sz="2800" dirty="0">
                <a:solidFill>
                  <a:schemeClr val="bg1"/>
                </a:solidFill>
              </a:rPr>
            </a:br>
            <a:r>
              <a:rPr lang="en-US" sz="2800" dirty="0" smtClean="0">
                <a:solidFill>
                  <a:schemeClr val="bg1"/>
                </a:solidFill>
              </a:rPr>
              <a:t>solution</a:t>
            </a:r>
            <a:endParaRPr lang="en-US" sz="2800" dirty="0">
              <a:solidFill>
                <a:schemeClr val="bg1"/>
              </a:solidFill>
            </a:endParaRPr>
          </a:p>
        </p:txBody>
      </p:sp>
      <p:sp>
        <p:nvSpPr>
          <p:cNvPr id="9" name="TextBox 8"/>
          <p:cNvSpPr txBox="1"/>
          <p:nvPr/>
        </p:nvSpPr>
        <p:spPr bwMode="gray">
          <a:xfrm>
            <a:off x="6202677" y="1941667"/>
            <a:ext cx="2232122" cy="834707"/>
          </a:xfrm>
          <a:prstGeom prst="rect">
            <a:avLst/>
          </a:prstGeom>
          <a:noFill/>
        </p:spPr>
        <p:txBody>
          <a:bodyPr wrap="square" lIns="51426" tIns="25713" rIns="51426" bIns="25713" rtlCol="0">
            <a:spAutoFit/>
          </a:bodyPr>
          <a:lstStyle/>
          <a:p>
            <a:pPr algn="ctr">
              <a:lnSpc>
                <a:spcPct val="90000"/>
              </a:lnSpc>
            </a:pPr>
            <a:r>
              <a:rPr lang="en-US" sz="2800" dirty="0">
                <a:solidFill>
                  <a:schemeClr val="bg1"/>
                </a:solidFill>
              </a:rPr>
              <a:t>Performance </a:t>
            </a:r>
            <a:br>
              <a:rPr lang="en-US" sz="2800" dirty="0">
                <a:solidFill>
                  <a:schemeClr val="bg1"/>
                </a:solidFill>
              </a:rPr>
            </a:br>
            <a:r>
              <a:rPr lang="en-US" sz="2800" dirty="0">
                <a:solidFill>
                  <a:schemeClr val="bg1"/>
                </a:solidFill>
              </a:rPr>
              <a:t>at scale</a:t>
            </a:r>
          </a:p>
        </p:txBody>
      </p:sp>
      <p:sp>
        <p:nvSpPr>
          <p:cNvPr id="10" name="TextBox 9"/>
          <p:cNvSpPr txBox="1"/>
          <p:nvPr/>
        </p:nvSpPr>
        <p:spPr bwMode="gray">
          <a:xfrm>
            <a:off x="3339522" y="1747768"/>
            <a:ext cx="2303618" cy="1222505"/>
          </a:xfrm>
          <a:prstGeom prst="rect">
            <a:avLst/>
          </a:prstGeom>
          <a:noFill/>
        </p:spPr>
        <p:txBody>
          <a:bodyPr wrap="square" lIns="51426" tIns="25713" rIns="51426" bIns="25713" rtlCol="0">
            <a:spAutoFit/>
          </a:bodyPr>
          <a:lstStyle/>
          <a:p>
            <a:pPr algn="ctr">
              <a:lnSpc>
                <a:spcPct val="90000"/>
              </a:lnSpc>
            </a:pPr>
            <a:r>
              <a:rPr lang="en-US" sz="2800" dirty="0" smtClean="0">
                <a:solidFill>
                  <a:schemeClr val="bg1"/>
                </a:solidFill>
              </a:rPr>
              <a:t>Integrated</a:t>
            </a:r>
            <a:br>
              <a:rPr lang="en-US" sz="2800" dirty="0" smtClean="0">
                <a:solidFill>
                  <a:schemeClr val="bg1"/>
                </a:solidFill>
              </a:rPr>
            </a:br>
            <a:r>
              <a:rPr lang="en-US" sz="2800" dirty="0" smtClean="0">
                <a:solidFill>
                  <a:schemeClr val="bg1"/>
                </a:solidFill>
              </a:rPr>
              <a:t>end</a:t>
            </a:r>
            <a:r>
              <a:rPr lang="en-US" sz="2800" dirty="0">
                <a:solidFill>
                  <a:schemeClr val="bg1"/>
                </a:solidFill>
              </a:rPr>
              <a:t>-to-</a:t>
            </a:r>
            <a:r>
              <a:rPr lang="en-US" sz="2800" dirty="0" smtClean="0">
                <a:solidFill>
                  <a:schemeClr val="bg1"/>
                </a:solidFill>
              </a:rPr>
              <a:t>end</a:t>
            </a:r>
            <a:br>
              <a:rPr lang="en-US" sz="2800" dirty="0" smtClean="0">
                <a:solidFill>
                  <a:schemeClr val="bg1"/>
                </a:solidFill>
              </a:rPr>
            </a:br>
            <a:r>
              <a:rPr lang="en-US" sz="2800" dirty="0" smtClean="0">
                <a:solidFill>
                  <a:schemeClr val="bg1"/>
                </a:solidFill>
              </a:rPr>
              <a:t>real-time</a:t>
            </a:r>
            <a:endParaRPr lang="en-US" sz="2800" dirty="0">
              <a:solidFill>
                <a:schemeClr val="bg1"/>
              </a:solidFill>
            </a:endParaRPr>
          </a:p>
        </p:txBody>
      </p:sp>
      <p:sp>
        <p:nvSpPr>
          <p:cNvPr id="17" name="Slide Number Placeholder 2"/>
          <p:cNvSpPr>
            <a:spLocks noGrp="1"/>
          </p:cNvSpPr>
          <p:nvPr>
            <p:ph type="sldNum" sz="quarter" idx="4294967295"/>
          </p:nvPr>
        </p:nvSpPr>
        <p:spPr>
          <a:xfrm>
            <a:off x="4379699" y="4770882"/>
            <a:ext cx="385725" cy="257175"/>
          </a:xfrm>
          <a:prstGeom prst="rect">
            <a:avLst/>
          </a:prstGeom>
        </p:spPr>
        <p:txBody>
          <a:bodyPr/>
          <a:lstStyle/>
          <a:p>
            <a:fld id="{027CC8FC-DC84-4CE8-AADD-ED05D9A2A54F}" type="slidenum">
              <a:rPr lang="en-US" smtClean="0"/>
              <a:pPr/>
              <a:t>32</a:t>
            </a:fld>
            <a:endParaRPr lang="en-US" dirty="0"/>
          </a:p>
        </p:txBody>
      </p:sp>
      <p:sp>
        <p:nvSpPr>
          <p:cNvPr id="13" name="Round Same Side Corner Rectangle 12"/>
          <p:cNvSpPr/>
          <p:nvPr/>
        </p:nvSpPr>
        <p:spPr>
          <a:xfrm rot="16200000">
            <a:off x="6459178" y="1992508"/>
            <a:ext cx="870403" cy="4499242"/>
          </a:xfrm>
          <a:prstGeom prst="round2SameRect">
            <a:avLst/>
          </a:prstGeom>
          <a:solidFill>
            <a:schemeClr val="accent2"/>
          </a:solidFill>
          <a:ln w="12700" cmpd="sng">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Rectangle 2"/>
          <p:cNvSpPr/>
          <p:nvPr/>
        </p:nvSpPr>
        <p:spPr>
          <a:xfrm>
            <a:off x="4656517" y="3897301"/>
            <a:ext cx="4487483" cy="707886"/>
          </a:xfrm>
          <a:prstGeom prst="rect">
            <a:avLst/>
          </a:prstGeom>
        </p:spPr>
        <p:txBody>
          <a:bodyPr wrap="square">
            <a:spAutoFit/>
          </a:bodyPr>
          <a:lstStyle/>
          <a:p>
            <a:r>
              <a:rPr lang="en-US" sz="2000" b="1" dirty="0"/>
              <a:t>Come to the Splunk booth to see a demo of </a:t>
            </a:r>
            <a:r>
              <a:rPr lang="en-US" sz="2000" b="1" dirty="0" smtClean="0"/>
              <a:t>new Splunk-Hadoop integrations</a:t>
            </a:r>
            <a:endParaRPr lang="en-US" sz="2000" b="1" dirty="0"/>
          </a:p>
        </p:txBody>
      </p:sp>
    </p:spTree>
    <p:extLst>
      <p:ext uri="{BB962C8B-B14F-4D97-AF65-F5344CB8AC3E}">
        <p14:creationId xmlns:p14="http://schemas.microsoft.com/office/powerpoint/2010/main" val="372056108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3"/>
          <p:cNvSpPr>
            <a:spLocks noGrp="1"/>
          </p:cNvSpPr>
          <p:nvPr>
            <p:ph type="title"/>
          </p:nvPr>
        </p:nvSpPr>
        <p:spPr>
          <a:xfrm>
            <a:off x="5008173" y="2102677"/>
            <a:ext cx="3705368" cy="857250"/>
          </a:xfrm>
        </p:spPr>
        <p:txBody>
          <a:bodyPr/>
          <a:lstStyle/>
          <a:p>
            <a:r>
              <a:rPr lang="en-US" sz="4000" dirty="0" smtClean="0">
                <a:sym typeface="Myriad Pro" charset="0"/>
              </a:rPr>
              <a:t>Thank You</a:t>
            </a:r>
            <a:endParaRPr lang="en-US" sz="4000" dirty="0"/>
          </a:p>
        </p:txBody>
      </p:sp>
      <p:sp>
        <p:nvSpPr>
          <p:cNvPr id="2" name="Text Placeholder 1"/>
          <p:cNvSpPr>
            <a:spLocks noGrp="1"/>
          </p:cNvSpPr>
          <p:nvPr>
            <p:ph type="body" sz="quarter" idx="13"/>
          </p:nvPr>
        </p:nvSpPr>
        <p:spPr>
          <a:xfrm>
            <a:off x="5008173" y="3193258"/>
            <a:ext cx="3697422" cy="487561"/>
          </a:xfrm>
        </p:spPr>
        <p:txBody>
          <a:bodyPr>
            <a:noAutofit/>
          </a:bodyPr>
          <a:lstStyle/>
          <a:p>
            <a:r>
              <a:rPr lang="en-US" sz="3200" b="1" dirty="0" err="1"/>
              <a:t>s</a:t>
            </a:r>
            <a:r>
              <a:rPr lang="en-US" sz="3200" b="1" dirty="0" err="1" smtClean="0"/>
              <a:t>plunk.com</a:t>
            </a:r>
            <a:r>
              <a:rPr lang="en-US" sz="3200" b="1" dirty="0" smtClean="0"/>
              <a:t>/</a:t>
            </a:r>
            <a:r>
              <a:rPr lang="en-US" sz="3200" b="1" dirty="0" err="1" smtClean="0"/>
              <a:t>bigdata</a:t>
            </a:r>
            <a:endParaRPr lang="en-US" sz="3200" b="1" dirty="0"/>
          </a:p>
        </p:txBody>
      </p:sp>
      <p:sp>
        <p:nvSpPr>
          <p:cNvPr id="5" name="Text Placeholder 5"/>
          <p:cNvSpPr txBox="1">
            <a:spLocks/>
          </p:cNvSpPr>
          <p:nvPr/>
        </p:nvSpPr>
        <p:spPr>
          <a:xfrm>
            <a:off x="5245100" y="3659189"/>
            <a:ext cx="3333750" cy="820737"/>
          </a:xfrm>
          <a:prstGeom prst="rect">
            <a:avLst/>
          </a:prstGeom>
        </p:spPr>
        <p:txBody>
          <a:bodyPr lIns="51426" tIns="25713" rIns="51426" bIns="25713"/>
          <a:lstStyle>
            <a:lvl1pPr marL="0" indent="0">
              <a:buNone/>
              <a:defRPr sz="4000" baseline="0"/>
            </a:lvl1pPr>
          </a:lstStyle>
          <a:p>
            <a:pPr defTabSz="514259" eaLnBrk="0" fontAlgn="auto" hangingPunct="0">
              <a:spcBef>
                <a:spcPts val="1181"/>
              </a:spcBef>
              <a:spcAft>
                <a:spcPts val="0"/>
              </a:spcAft>
              <a:buClr>
                <a:srgbClr val="FFFFFF"/>
              </a:buClr>
              <a:buSzPct val="100000"/>
              <a:defRPr/>
            </a:pPr>
            <a:endParaRPr lang="en-US" kern="0" dirty="0">
              <a:solidFill>
                <a:schemeClr val="bg1"/>
              </a:solidFill>
              <a:latin typeface="+mn-lt"/>
              <a:ea typeface="+mn-ea"/>
              <a:cs typeface="+mn-cs"/>
              <a:sym typeface="Myriad Pro" charset="0"/>
            </a:endParaRPr>
          </a:p>
        </p:txBody>
      </p:sp>
    </p:spTree>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Comcast Cable Team</a:t>
            </a:r>
            <a:endParaRPr lang="en-US" dirty="0"/>
          </a:p>
        </p:txBody>
      </p:sp>
      <p:sp>
        <p:nvSpPr>
          <p:cNvPr id="4" name="Slide Number Placeholder 3"/>
          <p:cNvSpPr>
            <a:spLocks noGrp="1"/>
          </p:cNvSpPr>
          <p:nvPr>
            <p:ph type="sldNum" sz="quarter" idx="15"/>
          </p:nvPr>
        </p:nvSpPr>
        <p:spPr/>
        <p:txBody>
          <a:bodyPr/>
          <a:lstStyle/>
          <a:p>
            <a:pPr>
              <a:defRPr/>
            </a:pPr>
            <a:fld id="{EC3E9CF1-D74C-C84C-BFDE-2F04DF0BE563}" type="slidenum">
              <a:rPr lang="en-US" smtClean="0"/>
              <a:pPr>
                <a:defRPr/>
              </a:pPr>
              <a:t>4</a:t>
            </a:fld>
            <a:endParaRPr lang="en-US" dirty="0"/>
          </a:p>
        </p:txBody>
      </p:sp>
      <p:sp>
        <p:nvSpPr>
          <p:cNvPr id="5" name="Rectangle 4"/>
          <p:cNvSpPr/>
          <p:nvPr/>
        </p:nvSpPr>
        <p:spPr>
          <a:xfrm>
            <a:off x="554450" y="1288118"/>
            <a:ext cx="1806443" cy="121655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800" b="1" dirty="0" smtClean="0">
                <a:solidFill>
                  <a:schemeClr val="tx1"/>
                </a:solidFill>
              </a:rPr>
              <a:t>Product</a:t>
            </a:r>
            <a:br>
              <a:rPr lang="en-US" sz="1800" b="1" dirty="0" smtClean="0">
                <a:solidFill>
                  <a:schemeClr val="tx1"/>
                </a:solidFill>
              </a:rPr>
            </a:br>
            <a:r>
              <a:rPr lang="en-US" sz="1800" b="1" dirty="0" smtClean="0">
                <a:solidFill>
                  <a:schemeClr val="tx1"/>
                </a:solidFill>
              </a:rPr>
              <a:t>Engineering</a:t>
            </a:r>
            <a:endParaRPr lang="en-US" sz="1800" b="1" dirty="0">
              <a:solidFill>
                <a:schemeClr val="tx1"/>
              </a:solidFill>
            </a:endParaRPr>
          </a:p>
        </p:txBody>
      </p:sp>
      <p:sp>
        <p:nvSpPr>
          <p:cNvPr id="6" name="Rectangle 5"/>
          <p:cNvSpPr/>
          <p:nvPr/>
        </p:nvSpPr>
        <p:spPr>
          <a:xfrm>
            <a:off x="2620607" y="1279504"/>
            <a:ext cx="1806443" cy="121655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800" b="1" dirty="0" smtClean="0">
                <a:solidFill>
                  <a:schemeClr val="tx1"/>
                </a:solidFill>
              </a:rPr>
              <a:t>Product</a:t>
            </a:r>
            <a:br>
              <a:rPr lang="en-US" sz="1800" b="1" dirty="0" smtClean="0">
                <a:solidFill>
                  <a:schemeClr val="tx1"/>
                </a:solidFill>
              </a:rPr>
            </a:br>
            <a:r>
              <a:rPr lang="en-US" sz="1800" b="1" dirty="0" smtClean="0">
                <a:solidFill>
                  <a:schemeClr val="tx1"/>
                </a:solidFill>
              </a:rPr>
              <a:t>Application</a:t>
            </a:r>
            <a:br>
              <a:rPr lang="en-US" sz="1800" b="1" dirty="0" smtClean="0">
                <a:solidFill>
                  <a:schemeClr val="tx1"/>
                </a:solidFill>
              </a:rPr>
            </a:br>
            <a:r>
              <a:rPr lang="en-US" sz="1800" b="1" dirty="0" smtClean="0">
                <a:solidFill>
                  <a:schemeClr val="tx1"/>
                </a:solidFill>
              </a:rPr>
              <a:t>Services</a:t>
            </a:r>
            <a:endParaRPr lang="en-US" sz="1800" b="1" dirty="0">
              <a:solidFill>
                <a:schemeClr val="tx1"/>
              </a:solidFill>
            </a:endParaRPr>
          </a:p>
        </p:txBody>
      </p:sp>
      <p:sp>
        <p:nvSpPr>
          <p:cNvPr id="7" name="Rectangle 6"/>
          <p:cNvSpPr/>
          <p:nvPr/>
        </p:nvSpPr>
        <p:spPr>
          <a:xfrm>
            <a:off x="4686764" y="1288781"/>
            <a:ext cx="1806443" cy="1216550"/>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800" b="1" dirty="0" smtClean="0"/>
              <a:t>Video</a:t>
            </a:r>
            <a:br>
              <a:rPr lang="en-US" sz="1800" b="1" dirty="0" smtClean="0"/>
            </a:br>
            <a:r>
              <a:rPr lang="en-US" sz="1800" b="1" dirty="0" smtClean="0"/>
              <a:t>System</a:t>
            </a:r>
            <a:br>
              <a:rPr lang="en-US" sz="1800" b="1" dirty="0" smtClean="0"/>
            </a:br>
            <a:r>
              <a:rPr lang="en-US" sz="1800" b="1" dirty="0" smtClean="0"/>
              <a:t>Services</a:t>
            </a:r>
            <a:endParaRPr lang="en-US" sz="1800" b="1" dirty="0"/>
          </a:p>
        </p:txBody>
      </p:sp>
      <p:sp>
        <p:nvSpPr>
          <p:cNvPr id="8" name="Rectangle 7"/>
          <p:cNvSpPr/>
          <p:nvPr/>
        </p:nvSpPr>
        <p:spPr>
          <a:xfrm>
            <a:off x="6752920" y="1280168"/>
            <a:ext cx="1806443" cy="121655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800" b="1" dirty="0" smtClean="0">
                <a:solidFill>
                  <a:srgbClr val="000000"/>
                </a:solidFill>
              </a:rPr>
              <a:t>CDN</a:t>
            </a:r>
            <a:br>
              <a:rPr lang="en-US" sz="1800" b="1" dirty="0" smtClean="0">
                <a:solidFill>
                  <a:srgbClr val="000000"/>
                </a:solidFill>
              </a:rPr>
            </a:br>
            <a:r>
              <a:rPr lang="en-US" sz="1800" b="1" dirty="0" smtClean="0">
                <a:solidFill>
                  <a:srgbClr val="000000"/>
                </a:solidFill>
              </a:rPr>
              <a:t>Engineering</a:t>
            </a:r>
            <a:endParaRPr lang="en-US" sz="1800" b="1" dirty="0">
              <a:solidFill>
                <a:srgbClr val="000000"/>
              </a:solidFill>
            </a:endParaRPr>
          </a:p>
        </p:txBody>
      </p:sp>
      <p:sp>
        <p:nvSpPr>
          <p:cNvPr id="9" name="Rectangle 8"/>
          <p:cNvSpPr/>
          <p:nvPr/>
        </p:nvSpPr>
        <p:spPr>
          <a:xfrm>
            <a:off x="5280092" y="3144382"/>
            <a:ext cx="3530008" cy="906860"/>
          </a:xfrm>
          <a:prstGeom prst="rect">
            <a:avLst/>
          </a:prstGeom>
          <a:noFill/>
          <a:ln w="12700" cmpd="sng">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800" b="1" dirty="0" smtClean="0">
                <a:solidFill>
                  <a:schemeClr val="accent6">
                    <a:lumMod val="75000"/>
                  </a:schemeClr>
                </a:solidFill>
              </a:rPr>
              <a:t>CDN Engineering</a:t>
            </a:r>
            <a:r>
              <a:rPr lang="en-US" sz="1800" b="1" dirty="0" smtClean="0">
                <a:solidFill>
                  <a:srgbClr val="FFC000"/>
                </a:solidFill>
              </a:rPr>
              <a:t>: </a:t>
            </a:r>
            <a:r>
              <a:rPr lang="en-US" sz="1800" dirty="0" smtClean="0"/>
              <a:t>Software Development, Selection and Management Across Services</a:t>
            </a:r>
            <a:endParaRPr lang="en-US" sz="1800" dirty="0"/>
          </a:p>
        </p:txBody>
      </p:sp>
      <p:sp>
        <p:nvSpPr>
          <p:cNvPr id="10" name="Rectangle 9"/>
          <p:cNvSpPr/>
          <p:nvPr/>
        </p:nvSpPr>
        <p:spPr>
          <a:xfrm>
            <a:off x="947935" y="3143253"/>
            <a:ext cx="3730597" cy="1119519"/>
          </a:xfrm>
          <a:prstGeom prst="rect">
            <a:avLst/>
          </a:prstGeom>
          <a:noFill/>
          <a:ln w="12700" cmpd="sng">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800" b="1" dirty="0" smtClean="0">
                <a:solidFill>
                  <a:schemeClr val="accent5"/>
                </a:solidFill>
              </a:rPr>
              <a:t>Search VSS</a:t>
            </a:r>
            <a:r>
              <a:rPr lang="en-US" sz="1800" b="1" dirty="0" smtClean="0">
                <a:solidFill>
                  <a:schemeClr val="accent2"/>
                </a:solidFill>
              </a:rPr>
              <a:t>: </a:t>
            </a:r>
            <a:r>
              <a:rPr lang="en-US" sz="1800" dirty="0" smtClean="0"/>
              <a:t>Centralized </a:t>
            </a:r>
            <a:r>
              <a:rPr lang="en-US" sz="1800" dirty="0"/>
              <a:t>machine data </a:t>
            </a:r>
            <a:r>
              <a:rPr lang="en-US" sz="1800" dirty="0" smtClean="0"/>
              <a:t>collector for real-time </a:t>
            </a:r>
            <a:r>
              <a:rPr lang="en-US" sz="1800" dirty="0"/>
              <a:t>monitoring, analytics, event correlation, reporting and </a:t>
            </a:r>
            <a:r>
              <a:rPr lang="en-US" sz="1800" dirty="0" smtClean="0"/>
              <a:t>dashboards</a:t>
            </a:r>
            <a:endParaRPr lang="en-US" sz="1800" dirty="0"/>
          </a:p>
        </p:txBody>
      </p:sp>
      <p:cxnSp>
        <p:nvCxnSpPr>
          <p:cNvPr id="14" name="Elbow Connector 13"/>
          <p:cNvCxnSpPr>
            <a:stCxn id="7" idx="2"/>
            <a:endCxn id="10" idx="0"/>
          </p:cNvCxnSpPr>
          <p:nvPr/>
        </p:nvCxnSpPr>
        <p:spPr>
          <a:xfrm rot="5400000">
            <a:off x="3882649" y="1435916"/>
            <a:ext cx="637922" cy="2776752"/>
          </a:xfrm>
          <a:prstGeom prst="bentConnector3">
            <a:avLst/>
          </a:prstGeom>
          <a:ln w="57150" cmpd="sng">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16" name="Elbow Connector 15"/>
          <p:cNvCxnSpPr>
            <a:stCxn id="8" idx="2"/>
            <a:endCxn id="9" idx="0"/>
          </p:cNvCxnSpPr>
          <p:nvPr/>
        </p:nvCxnSpPr>
        <p:spPr>
          <a:xfrm rot="5400000">
            <a:off x="7026787" y="2515027"/>
            <a:ext cx="647664" cy="611046"/>
          </a:xfrm>
          <a:prstGeom prst="bentConnector3">
            <a:avLst/>
          </a:prstGeom>
          <a:ln w="57150" cmpd="sng">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198564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Supporting an Anytime, Anywhere Network</a:t>
            </a:r>
            <a:endParaRPr lang="en-US" dirty="0"/>
          </a:p>
        </p:txBody>
      </p:sp>
      <p:sp>
        <p:nvSpPr>
          <p:cNvPr id="4" name="Slide Number Placeholder 3"/>
          <p:cNvSpPr>
            <a:spLocks noGrp="1"/>
          </p:cNvSpPr>
          <p:nvPr>
            <p:ph type="sldNum" sz="quarter" idx="12"/>
          </p:nvPr>
        </p:nvSpPr>
        <p:spPr/>
        <p:txBody>
          <a:bodyPr/>
          <a:lstStyle/>
          <a:p>
            <a:fld id="{027CC8FC-DC84-4CE8-AADD-ED05D9A2A54F}" type="slidenum">
              <a:rPr lang="en-US" smtClean="0"/>
              <a:pPr/>
              <a:t>5</a:t>
            </a:fld>
            <a:endParaRPr lang="en-US"/>
          </a:p>
        </p:txBody>
      </p:sp>
      <p:pic>
        <p:nvPicPr>
          <p:cNvPr id="9" name="Picture 8"/>
          <p:cNvPicPr>
            <a:picLocks noChangeAspect="1"/>
          </p:cNvPicPr>
          <p:nvPr/>
        </p:nvPicPr>
        <p:blipFill>
          <a:blip r:embed="rId3"/>
          <a:stretch>
            <a:fillRect/>
          </a:stretch>
        </p:blipFill>
        <p:spPr>
          <a:xfrm>
            <a:off x="23090" y="1020613"/>
            <a:ext cx="3579091" cy="2269144"/>
          </a:xfrm>
          <a:prstGeom prst="rect">
            <a:avLst/>
          </a:prstGeom>
        </p:spPr>
      </p:pic>
      <p:pic>
        <p:nvPicPr>
          <p:cNvPr id="11" name="Picture 10"/>
          <p:cNvPicPr>
            <a:picLocks noChangeAspect="1"/>
          </p:cNvPicPr>
          <p:nvPr/>
        </p:nvPicPr>
        <p:blipFill>
          <a:blip r:embed="rId4"/>
          <a:stretch>
            <a:fillRect/>
          </a:stretch>
        </p:blipFill>
        <p:spPr>
          <a:xfrm>
            <a:off x="3002500" y="1983831"/>
            <a:ext cx="3966090" cy="2581700"/>
          </a:xfrm>
          <a:prstGeom prst="rect">
            <a:avLst/>
          </a:prstGeom>
        </p:spPr>
      </p:pic>
      <p:pic>
        <p:nvPicPr>
          <p:cNvPr id="10" name="Picture 9"/>
          <p:cNvPicPr>
            <a:picLocks noChangeAspect="1"/>
          </p:cNvPicPr>
          <p:nvPr/>
        </p:nvPicPr>
        <p:blipFill>
          <a:blip r:embed="rId5"/>
          <a:stretch>
            <a:fillRect/>
          </a:stretch>
        </p:blipFill>
        <p:spPr>
          <a:xfrm>
            <a:off x="6154285" y="2592091"/>
            <a:ext cx="2509973" cy="2106912"/>
          </a:xfrm>
          <a:prstGeom prst="rect">
            <a:avLst/>
          </a:prstGeom>
        </p:spPr>
      </p:pic>
      <p:pic>
        <p:nvPicPr>
          <p:cNvPr id="8" name="Content Placeholder 9"/>
          <p:cNvPicPr>
            <a:picLocks noGrp="1" noChangeAspect="1"/>
          </p:cNvPicPr>
          <p:nvPr>
            <p:ph idx="15"/>
          </p:nvPr>
        </p:nvPicPr>
        <p:blipFill>
          <a:blip r:embed="rId6"/>
          <a:srcRect t="10119" b="10119"/>
          <a:stretch>
            <a:fillRect/>
          </a:stretch>
        </p:blipFill>
        <p:spPr>
          <a:xfrm>
            <a:off x="143088" y="4069677"/>
            <a:ext cx="2278611" cy="529755"/>
          </a:xfrm>
          <a:prstGeom prst="rect">
            <a:avLst/>
          </a:prstGeom>
        </p:spPr>
      </p:pic>
    </p:spTree>
    <p:extLst>
      <p:ext uri="{BB962C8B-B14F-4D97-AF65-F5344CB8AC3E}">
        <p14:creationId xmlns:p14="http://schemas.microsoft.com/office/powerpoint/2010/main" val="110072300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27CC8FC-DC84-4CE8-AADD-ED05D9A2A54F}" type="slidenum">
              <a:rPr lang="en-US" smtClean="0"/>
              <a:pPr/>
              <a:t>6</a:t>
            </a:fld>
            <a:endParaRPr lang="en-US"/>
          </a:p>
        </p:txBody>
      </p:sp>
      <p:sp>
        <p:nvSpPr>
          <p:cNvPr id="10" name="TextBox 9"/>
          <p:cNvSpPr txBox="1"/>
          <p:nvPr/>
        </p:nvSpPr>
        <p:spPr>
          <a:xfrm>
            <a:off x="935178" y="1835736"/>
            <a:ext cx="7181272" cy="1283034"/>
          </a:xfrm>
          <a:prstGeom prst="rect">
            <a:avLst/>
          </a:prstGeom>
        </p:spPr>
        <p:txBody>
          <a:bodyPr wrap="square" lIns="51426" tIns="25713" rIns="51426" bIns="25713" rtlCol="0">
            <a:spAutoFit/>
          </a:bodyPr>
          <a:lstStyle/>
          <a:p>
            <a:pPr algn="ctr"/>
            <a:r>
              <a:rPr lang="en-US" sz="8000" b="1" i="1" dirty="0" smtClean="0"/>
              <a:t>The Challenge</a:t>
            </a:r>
          </a:p>
        </p:txBody>
      </p:sp>
      <p:pic>
        <p:nvPicPr>
          <p:cNvPr id="5" name="Picture 4" descr="data-stream.png"/>
          <p:cNvPicPr>
            <a:picLocks noChangeAspect="1"/>
          </p:cNvPicPr>
          <p:nvPr/>
        </p:nvPicPr>
        <p:blipFill>
          <a:blip r:embed="rId2">
            <a:lum contrast="-100000"/>
          </a:blip>
          <a:stretch>
            <a:fillRect/>
          </a:stretch>
        </p:blipFill>
        <p:spPr>
          <a:xfrm>
            <a:off x="0" y="0"/>
            <a:ext cx="8820579" cy="4705184"/>
          </a:xfrm>
          <a:prstGeom prst="rect">
            <a:avLst/>
          </a:prstGeom>
        </p:spPr>
      </p:pic>
    </p:spTree>
    <p:extLst>
      <p:ext uri="{BB962C8B-B14F-4D97-AF65-F5344CB8AC3E}">
        <p14:creationId xmlns:p14="http://schemas.microsoft.com/office/powerpoint/2010/main" val="182914860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z="3200" dirty="0" smtClean="0"/>
              <a:t>Comcast – UDB Before Splunk</a:t>
            </a:r>
            <a:endParaRPr lang="en-US" sz="3200" dirty="0"/>
          </a:p>
        </p:txBody>
      </p:sp>
      <p:sp>
        <p:nvSpPr>
          <p:cNvPr id="4" name="Slide Number Placeholder 3"/>
          <p:cNvSpPr>
            <a:spLocks noGrp="1"/>
          </p:cNvSpPr>
          <p:nvPr>
            <p:ph type="sldNum" sz="quarter" idx="4294967295"/>
          </p:nvPr>
        </p:nvSpPr>
        <p:spPr>
          <a:xfrm>
            <a:off x="4379711" y="4816826"/>
            <a:ext cx="385725" cy="257175"/>
          </a:xfrm>
          <a:prstGeom prst="rect">
            <a:avLst/>
          </a:prstGeom>
        </p:spPr>
        <p:txBody>
          <a:bodyPr lIns="51426" tIns="25713" rIns="51426" bIns="25713"/>
          <a:lstStyle/>
          <a:p>
            <a:fld id="{027CC8FC-DC84-4CE8-AADD-ED05D9A2A54F}" type="slidenum">
              <a:rPr lang="en-US" smtClean="0"/>
              <a:pPr/>
              <a:t>7</a:t>
            </a:fld>
            <a:endParaRPr lang="en-US"/>
          </a:p>
        </p:txBody>
      </p:sp>
      <p:pic>
        <p:nvPicPr>
          <p:cNvPr id="2" name="Picture 1"/>
          <p:cNvPicPr>
            <a:picLocks noChangeAspect="1"/>
          </p:cNvPicPr>
          <p:nvPr/>
        </p:nvPicPr>
        <p:blipFill>
          <a:blip r:embed="rId3"/>
          <a:stretch>
            <a:fillRect/>
          </a:stretch>
        </p:blipFill>
        <p:spPr>
          <a:xfrm>
            <a:off x="-1" y="-15436"/>
            <a:ext cx="9144001" cy="5158935"/>
          </a:xfrm>
          <a:prstGeom prst="rect">
            <a:avLst/>
          </a:prstGeom>
        </p:spPr>
      </p:pic>
      <p:sp>
        <p:nvSpPr>
          <p:cNvPr id="6" name="TextBox 5"/>
          <p:cNvSpPr txBox="1"/>
          <p:nvPr/>
        </p:nvSpPr>
        <p:spPr>
          <a:xfrm>
            <a:off x="2101277" y="1801091"/>
            <a:ext cx="4883728" cy="1159924"/>
          </a:xfrm>
          <a:prstGeom prst="rect">
            <a:avLst/>
          </a:prstGeom>
          <a:solidFill>
            <a:srgbClr val="001F2C">
              <a:alpha val="58000"/>
            </a:srgbClr>
          </a:solidFill>
          <a:ln>
            <a:noFill/>
          </a:ln>
        </p:spPr>
        <p:txBody>
          <a:bodyPr wrap="square" lIns="51426" tIns="25713" rIns="51426" bIns="25713" rtlCol="0">
            <a:spAutoFit/>
          </a:bodyPr>
          <a:lstStyle/>
          <a:p>
            <a:pPr algn="ctr"/>
            <a:r>
              <a:rPr lang="en-US" sz="7200" b="1" i="1" dirty="0" smtClean="0">
                <a:solidFill>
                  <a:srgbClr val="FFFFFF"/>
                </a:solidFill>
              </a:rPr>
              <a:t>Turning This</a:t>
            </a:r>
          </a:p>
        </p:txBody>
      </p:sp>
    </p:spTree>
    <p:extLst>
      <p:ext uri="{BB962C8B-B14F-4D97-AF65-F5344CB8AC3E}">
        <p14:creationId xmlns:p14="http://schemas.microsoft.com/office/powerpoint/2010/main" val="304708526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yclorama.png"/>
          <p:cNvPicPr>
            <a:picLocks noChangeAspect="1"/>
          </p:cNvPicPr>
          <p:nvPr/>
        </p:nvPicPr>
        <p:blipFill>
          <a:blip r:embed="rId3"/>
          <a:stretch>
            <a:fillRect/>
          </a:stretch>
        </p:blipFill>
        <p:spPr>
          <a:xfrm>
            <a:off x="0" y="-19050"/>
            <a:ext cx="9144000" cy="5162550"/>
          </a:xfrm>
          <a:prstGeom prst="rect">
            <a:avLst/>
          </a:prstGeom>
        </p:spPr>
      </p:pic>
      <p:sp>
        <p:nvSpPr>
          <p:cNvPr id="4" name="Slide Number Placeholder 3"/>
          <p:cNvSpPr>
            <a:spLocks noGrp="1"/>
          </p:cNvSpPr>
          <p:nvPr>
            <p:ph type="sldNum" sz="quarter" idx="4294967295"/>
          </p:nvPr>
        </p:nvSpPr>
        <p:spPr>
          <a:xfrm>
            <a:off x="4379711" y="4816826"/>
            <a:ext cx="385725" cy="257175"/>
          </a:xfrm>
          <a:prstGeom prst="rect">
            <a:avLst/>
          </a:prstGeom>
        </p:spPr>
        <p:txBody>
          <a:bodyPr lIns="51426" tIns="25713" rIns="51426" bIns="25713"/>
          <a:lstStyle/>
          <a:p>
            <a:fld id="{027CC8FC-DC84-4CE8-AADD-ED05D9A2A54F}" type="slidenum">
              <a:rPr lang="en-US" smtClean="0"/>
              <a:pPr/>
              <a:t>8</a:t>
            </a:fld>
            <a:endParaRPr lang="en-US"/>
          </a:p>
        </p:txBody>
      </p:sp>
      <p:pic>
        <p:nvPicPr>
          <p:cNvPr id="7" name="Picture 6" descr="Logan Live Dashboard - Ondemand-Online - Splunk 4.3.1.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2879" y="86976"/>
            <a:ext cx="4875270" cy="2672431"/>
          </a:xfrm>
          <a:prstGeom prst="roundRect">
            <a:avLst>
              <a:gd name="adj" fmla="val 3916"/>
            </a:avLst>
          </a:prstGeom>
          <a:ln w="76200"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pic>
      <p:pic>
        <p:nvPicPr>
          <p:cNvPr id="8" name="Picture 7" descr="UDB Dashboard - udb - Splunk 4.3.1.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56138" y="2592124"/>
            <a:ext cx="4505341" cy="2434166"/>
          </a:xfrm>
          <a:prstGeom prst="roundRect">
            <a:avLst>
              <a:gd name="adj" fmla="val 3916"/>
            </a:avLst>
          </a:prstGeom>
          <a:ln w="76200"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pic>
      <p:pic>
        <p:nvPicPr>
          <p:cNvPr id="10" name="Picture 9"/>
          <p:cNvPicPr>
            <a:picLocks noChangeAspect="1"/>
          </p:cNvPicPr>
          <p:nvPr/>
        </p:nvPicPr>
        <p:blipFill rotWithShape="1">
          <a:blip r:embed="rId6"/>
          <a:srcRect l="50343" t="27675" b="4543"/>
          <a:stretch/>
        </p:blipFill>
        <p:spPr>
          <a:xfrm>
            <a:off x="4962056" y="548062"/>
            <a:ext cx="4149883" cy="2755061"/>
          </a:xfrm>
          <a:prstGeom prst="roundRect">
            <a:avLst>
              <a:gd name="adj" fmla="val 3916"/>
            </a:avLst>
          </a:prstGeom>
          <a:ln w="76200"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pic>
      <p:sp>
        <p:nvSpPr>
          <p:cNvPr id="14" name="TextBox 13"/>
          <p:cNvSpPr txBox="1"/>
          <p:nvPr/>
        </p:nvSpPr>
        <p:spPr>
          <a:xfrm>
            <a:off x="2768656" y="1892626"/>
            <a:ext cx="3443658" cy="1159924"/>
          </a:xfrm>
          <a:prstGeom prst="rect">
            <a:avLst/>
          </a:prstGeom>
          <a:solidFill>
            <a:schemeClr val="bg1">
              <a:alpha val="58000"/>
            </a:schemeClr>
          </a:solidFill>
          <a:ln>
            <a:noFill/>
          </a:ln>
        </p:spPr>
        <p:txBody>
          <a:bodyPr wrap="square" lIns="51426" tIns="25713" rIns="51426" bIns="25713" rtlCol="0">
            <a:spAutoFit/>
          </a:bodyPr>
          <a:lstStyle/>
          <a:p>
            <a:pPr algn="ctr"/>
            <a:r>
              <a:rPr lang="en-US" sz="7200" b="1" i="1" dirty="0" smtClean="0"/>
              <a:t>To These</a:t>
            </a:r>
          </a:p>
        </p:txBody>
      </p:sp>
    </p:spTree>
    <p:extLst>
      <p:ext uri="{BB962C8B-B14F-4D97-AF65-F5344CB8AC3E}">
        <p14:creationId xmlns:p14="http://schemas.microsoft.com/office/powerpoint/2010/main" val="205640868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4699002" y="2353733"/>
            <a:ext cx="4205111" cy="2243667"/>
          </a:xfrm>
          <a:prstGeom prst="rect">
            <a:avLst/>
          </a:prstGeom>
          <a:ln w="76200"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p:nvSpPr>
        <p:spPr>
          <a:xfrm>
            <a:off x="211667" y="2342444"/>
            <a:ext cx="4205111" cy="2243667"/>
          </a:xfrm>
          <a:prstGeom prst="rect">
            <a:avLst/>
          </a:prstGeom>
          <a:ln w="76200"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ctrTitle"/>
          </p:nvPr>
        </p:nvSpPr>
        <p:spPr/>
        <p:txBody>
          <a:bodyPr/>
          <a:lstStyle/>
          <a:p>
            <a:r>
              <a:rPr lang="en-US" dirty="0" smtClean="0"/>
              <a:t>Requirements for Universal Database</a:t>
            </a:r>
            <a:endParaRPr lang="en-US" dirty="0"/>
          </a:p>
        </p:txBody>
      </p:sp>
      <p:sp>
        <p:nvSpPr>
          <p:cNvPr id="8" name="Slide Number Placeholder 7"/>
          <p:cNvSpPr>
            <a:spLocks noGrp="1"/>
          </p:cNvSpPr>
          <p:nvPr>
            <p:ph type="sldNum" sz="quarter" idx="18"/>
          </p:nvPr>
        </p:nvSpPr>
        <p:spPr/>
        <p:txBody>
          <a:bodyPr/>
          <a:lstStyle/>
          <a:p>
            <a:pPr>
              <a:defRPr/>
            </a:pPr>
            <a:fld id="{D8A97742-EA46-BF4A-86F0-743A3431F7D8}" type="slidenum">
              <a:rPr lang="en-US" smtClean="0"/>
              <a:pPr>
                <a:defRPr/>
              </a:pPr>
              <a:t>9</a:t>
            </a:fld>
            <a:endParaRPr lang="en-US" dirty="0"/>
          </a:p>
        </p:txBody>
      </p:sp>
      <p:sp>
        <p:nvSpPr>
          <p:cNvPr id="9" name="Rectangle 8"/>
          <p:cNvSpPr/>
          <p:nvPr/>
        </p:nvSpPr>
        <p:spPr>
          <a:xfrm>
            <a:off x="3344333" y="1852776"/>
            <a:ext cx="2413000" cy="870670"/>
          </a:xfrm>
          <a:prstGeom prst="rect">
            <a:avLst/>
          </a:prstGeom>
          <a:gradFill flip="none" rotWithShape="1">
            <a:gsLst>
              <a:gs pos="100000">
                <a:srgbClr val="BB0202"/>
              </a:gs>
              <a:gs pos="0">
                <a:srgbClr val="FF0000"/>
              </a:gs>
            </a:gsLst>
            <a:path path="circle">
              <a:fillToRect l="50000" t="50000" r="50000" b="50000"/>
            </a:path>
            <a:tileRect/>
          </a:gradFill>
          <a:ln w="12700" cmpd="sng">
            <a:solidFill>
              <a:schemeClr val="tx1">
                <a:lumMod val="50000"/>
                <a:lumOff val="50000"/>
              </a:schemeClr>
            </a:solid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800" b="1" dirty="0" smtClean="0">
                <a:solidFill>
                  <a:schemeClr val="bg1"/>
                </a:solidFill>
              </a:rPr>
              <a:t>Universal Database</a:t>
            </a:r>
            <a:r>
              <a:rPr lang="en-US" sz="1800" dirty="0">
                <a:solidFill>
                  <a:schemeClr val="bg1"/>
                </a:solidFill>
              </a:rPr>
              <a:t/>
            </a:r>
            <a:br>
              <a:rPr lang="en-US" sz="1800" dirty="0">
                <a:solidFill>
                  <a:schemeClr val="bg1"/>
                </a:solidFill>
              </a:rPr>
            </a:br>
            <a:r>
              <a:rPr lang="en-US" sz="1800" dirty="0">
                <a:solidFill>
                  <a:schemeClr val="bg1"/>
                </a:solidFill>
              </a:rPr>
              <a:t>(UDB) </a:t>
            </a:r>
          </a:p>
        </p:txBody>
      </p:sp>
      <p:sp>
        <p:nvSpPr>
          <p:cNvPr id="11" name="Content Placeholder 6"/>
          <p:cNvSpPr>
            <a:spLocks noGrp="1"/>
          </p:cNvSpPr>
          <p:nvPr>
            <p:ph idx="17"/>
          </p:nvPr>
        </p:nvSpPr>
        <p:spPr>
          <a:xfrm>
            <a:off x="298174" y="2888624"/>
            <a:ext cx="4048048" cy="1739819"/>
          </a:xfrm>
        </p:spPr>
        <p:txBody>
          <a:bodyPr/>
          <a:lstStyle/>
          <a:p>
            <a:r>
              <a:rPr lang="en-US" sz="1700" dirty="0"/>
              <a:t>High volume of data from many systems along a complex </a:t>
            </a:r>
            <a:r>
              <a:rPr lang="en-US" sz="1700" dirty="0" smtClean="0"/>
              <a:t>workflow</a:t>
            </a:r>
            <a:endParaRPr lang="en-US" sz="1700" dirty="0"/>
          </a:p>
          <a:p>
            <a:r>
              <a:rPr lang="en-US" sz="1700" dirty="0"/>
              <a:t>Developers expressing artistic prerogative on log formats</a:t>
            </a:r>
          </a:p>
          <a:p>
            <a:r>
              <a:rPr lang="en-US" sz="1700" dirty="0"/>
              <a:t>Many different data sources and </a:t>
            </a:r>
            <a:r>
              <a:rPr lang="en-US" sz="1700" dirty="0" smtClean="0"/>
              <a:t>formats</a:t>
            </a:r>
            <a:endParaRPr lang="en-US" sz="1700" b="1" dirty="0"/>
          </a:p>
        </p:txBody>
      </p:sp>
      <p:sp>
        <p:nvSpPr>
          <p:cNvPr id="13" name="Content Placeholder 12"/>
          <p:cNvSpPr>
            <a:spLocks noGrp="1"/>
          </p:cNvSpPr>
          <p:nvPr>
            <p:ph idx="17"/>
          </p:nvPr>
        </p:nvSpPr>
        <p:spPr>
          <a:xfrm>
            <a:off x="5023556" y="2850444"/>
            <a:ext cx="3908777" cy="1636890"/>
          </a:xfrm>
        </p:spPr>
        <p:txBody>
          <a:bodyPr/>
          <a:lstStyle/>
          <a:p>
            <a:r>
              <a:rPr lang="en-US" dirty="0" smtClean="0"/>
              <a:t>Drive operational intelligence</a:t>
            </a:r>
            <a:endParaRPr lang="en-US" dirty="0"/>
          </a:p>
          <a:p>
            <a:r>
              <a:rPr lang="en-US" dirty="0"/>
              <a:t>Improve </a:t>
            </a:r>
            <a:r>
              <a:rPr lang="en-US" dirty="0" smtClean="0"/>
              <a:t>user </a:t>
            </a:r>
            <a:r>
              <a:rPr lang="en-US" dirty="0"/>
              <a:t>experience</a:t>
            </a:r>
          </a:p>
          <a:p>
            <a:r>
              <a:rPr lang="en-US" dirty="0" smtClean="0"/>
              <a:t>Troubleshooting, root cause analysis</a:t>
            </a:r>
            <a:endParaRPr lang="en-US" dirty="0"/>
          </a:p>
          <a:p>
            <a:r>
              <a:rPr lang="en-US" dirty="0" smtClean="0"/>
              <a:t>Track </a:t>
            </a:r>
            <a:r>
              <a:rPr lang="en-US" dirty="0"/>
              <a:t>and measure </a:t>
            </a:r>
            <a:r>
              <a:rPr lang="en-US" dirty="0" smtClean="0"/>
              <a:t>success</a:t>
            </a:r>
          </a:p>
          <a:p>
            <a:r>
              <a:rPr lang="en-US" dirty="0" smtClean="0"/>
              <a:t>Reports, alarms</a:t>
            </a:r>
            <a:endParaRPr lang="en-US" dirty="0"/>
          </a:p>
        </p:txBody>
      </p:sp>
      <p:sp>
        <p:nvSpPr>
          <p:cNvPr id="14" name="Rounded Rectangle 13"/>
          <p:cNvSpPr/>
          <p:nvPr/>
        </p:nvSpPr>
        <p:spPr>
          <a:xfrm>
            <a:off x="1368779" y="1086555"/>
            <a:ext cx="1374421" cy="677334"/>
          </a:xfrm>
          <a:prstGeom prst="roundRect">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bg1"/>
                </a:solidFill>
              </a:rPr>
              <a:t>Caller ID</a:t>
            </a:r>
          </a:p>
        </p:txBody>
      </p:sp>
      <p:sp>
        <p:nvSpPr>
          <p:cNvPr id="16" name="Rounded Rectangle 15"/>
          <p:cNvSpPr/>
          <p:nvPr/>
        </p:nvSpPr>
        <p:spPr>
          <a:xfrm>
            <a:off x="2999083" y="1086555"/>
            <a:ext cx="1374421" cy="677334"/>
          </a:xfrm>
          <a:prstGeom prst="roundRect">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bg1"/>
                </a:solidFill>
              </a:rPr>
              <a:t>Metadata Distribution</a:t>
            </a:r>
          </a:p>
        </p:txBody>
      </p:sp>
      <p:sp>
        <p:nvSpPr>
          <p:cNvPr id="17" name="Rounded Rectangle 16"/>
          <p:cNvSpPr/>
          <p:nvPr/>
        </p:nvSpPr>
        <p:spPr>
          <a:xfrm>
            <a:off x="4629387" y="1086555"/>
            <a:ext cx="1374421" cy="677334"/>
          </a:xfrm>
          <a:prstGeom prst="roundRect">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bg1"/>
                </a:solidFill>
              </a:rPr>
              <a:t>STB </a:t>
            </a:r>
            <a:br>
              <a:rPr lang="en-US" b="1" dirty="0">
                <a:solidFill>
                  <a:schemeClr val="bg1"/>
                </a:solidFill>
              </a:rPr>
            </a:br>
            <a:r>
              <a:rPr lang="en-US" b="1" dirty="0">
                <a:solidFill>
                  <a:schemeClr val="bg1"/>
                </a:solidFill>
              </a:rPr>
              <a:t>Menus</a:t>
            </a:r>
          </a:p>
        </p:txBody>
      </p:sp>
      <p:sp>
        <p:nvSpPr>
          <p:cNvPr id="18" name="Rounded Rectangle 17"/>
          <p:cNvSpPr/>
          <p:nvPr/>
        </p:nvSpPr>
        <p:spPr>
          <a:xfrm>
            <a:off x="6259691" y="1086555"/>
            <a:ext cx="1374421" cy="677334"/>
          </a:xfrm>
          <a:prstGeom prst="roundRect">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bg1"/>
                </a:solidFill>
              </a:rPr>
              <a:t>Menu</a:t>
            </a:r>
            <a:br>
              <a:rPr lang="en-US" b="1" dirty="0">
                <a:solidFill>
                  <a:schemeClr val="bg1"/>
                </a:solidFill>
              </a:rPr>
            </a:br>
            <a:r>
              <a:rPr lang="en-US" b="1" dirty="0">
                <a:solidFill>
                  <a:schemeClr val="bg1"/>
                </a:solidFill>
              </a:rPr>
              <a:t>Entitlement</a:t>
            </a:r>
          </a:p>
        </p:txBody>
      </p:sp>
      <p:sp>
        <p:nvSpPr>
          <p:cNvPr id="21" name="TextBox 20"/>
          <p:cNvSpPr txBox="1"/>
          <p:nvPr/>
        </p:nvSpPr>
        <p:spPr>
          <a:xfrm>
            <a:off x="761997" y="2413000"/>
            <a:ext cx="2384777" cy="328927"/>
          </a:xfrm>
          <a:prstGeom prst="rect">
            <a:avLst/>
          </a:prstGeom>
        </p:spPr>
        <p:txBody>
          <a:bodyPr wrap="square" lIns="51426" tIns="25713" rIns="51426" bIns="25713" rtlCol="0">
            <a:spAutoFit/>
          </a:bodyPr>
          <a:lstStyle/>
          <a:p>
            <a:pPr algn="ctr"/>
            <a:r>
              <a:rPr lang="en-US" sz="1800" b="1" dirty="0" smtClean="0"/>
              <a:t>Input Requirements</a:t>
            </a:r>
          </a:p>
        </p:txBody>
      </p:sp>
      <p:sp>
        <p:nvSpPr>
          <p:cNvPr id="22" name="TextBox 21"/>
          <p:cNvSpPr txBox="1"/>
          <p:nvPr/>
        </p:nvSpPr>
        <p:spPr>
          <a:xfrm>
            <a:off x="5923849" y="2413000"/>
            <a:ext cx="2384777" cy="328927"/>
          </a:xfrm>
          <a:prstGeom prst="rect">
            <a:avLst/>
          </a:prstGeom>
        </p:spPr>
        <p:txBody>
          <a:bodyPr wrap="square" lIns="51426" tIns="25713" rIns="51426" bIns="25713" rtlCol="0">
            <a:spAutoFit/>
          </a:bodyPr>
          <a:lstStyle/>
          <a:p>
            <a:pPr algn="ctr"/>
            <a:r>
              <a:rPr lang="en-US" sz="1800" b="1" dirty="0" smtClean="0"/>
              <a:t>Output Requirements</a:t>
            </a:r>
          </a:p>
        </p:txBody>
      </p:sp>
    </p:spTree>
    <p:extLst>
      <p:ext uri="{BB962C8B-B14F-4D97-AF65-F5344CB8AC3E}">
        <p14:creationId xmlns:p14="http://schemas.microsoft.com/office/powerpoint/2010/main" val="14110897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Splunk_Corporate_PPT_Template_2012">
  <a:themeElements>
    <a:clrScheme name="Splunk Test">
      <a:dk1>
        <a:sysClr val="windowText" lastClr="000000"/>
      </a:dk1>
      <a:lt1>
        <a:sysClr val="window" lastClr="FFFFFF"/>
      </a:lt1>
      <a:dk2>
        <a:srgbClr val="000000"/>
      </a:dk2>
      <a:lt2>
        <a:srgbClr val="EBEBEB"/>
      </a:lt2>
      <a:accent1>
        <a:srgbClr val="5F5F5F"/>
      </a:accent1>
      <a:accent2>
        <a:srgbClr val="00A9E1"/>
      </a:accent2>
      <a:accent3>
        <a:srgbClr val="65A637"/>
      </a:accent3>
      <a:accent4>
        <a:srgbClr val="C0C0C0"/>
      </a:accent4>
      <a:accent5>
        <a:srgbClr val="005F86"/>
      </a:accent5>
      <a:accent6>
        <a:srgbClr val="F2A900"/>
      </a:accent6>
      <a:hlink>
        <a:srgbClr val="00A9FF"/>
      </a:hlink>
      <a:folHlink>
        <a:srgbClr val="396B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mpd="sng">
          <a:solidFill>
            <a:schemeClr val="tx1">
              <a:lumMod val="50000"/>
              <a:lumOff val="50000"/>
            </a:schemeClr>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2">
          <a:schemeClr val="accent1"/>
        </a:fillRef>
        <a:effectRef idx="1">
          <a:schemeClr val="accent1"/>
        </a:effectRef>
        <a:fontRef idx="minor">
          <a:schemeClr val="dk1"/>
        </a:fontRef>
      </a:style>
    </a:spDef>
    <a:txDef>
      <a:spPr/>
      <a:bodyPr lIns="51426" tIns="25713" rIns="51426" bIns="25713"/>
      <a:lstStyle>
        <a:defPPr>
          <a:defRPr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13571</TotalTime>
  <Words>3479</Words>
  <Application>Microsoft Macintosh PowerPoint</Application>
  <PresentationFormat>On-screen Show (16:9)</PresentationFormat>
  <Paragraphs>425</Paragraphs>
  <Slides>33</Slides>
  <Notes>24</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Splunk_Corporate_PPT_Template_2012</vt:lpstr>
      <vt:lpstr>How Comcast Turns  Big Data into Real-Time Operational Insights</vt:lpstr>
      <vt:lpstr>What We’ll Talk About</vt:lpstr>
      <vt:lpstr>PowerPoint Presentation</vt:lpstr>
      <vt:lpstr>The Comcast Cable Team</vt:lpstr>
      <vt:lpstr>Supporting an Anytime, Anywhere Network</vt:lpstr>
      <vt:lpstr>PowerPoint Presentation</vt:lpstr>
      <vt:lpstr>Comcast – UDB Before Splunk</vt:lpstr>
      <vt:lpstr>PowerPoint Presentation</vt:lpstr>
      <vt:lpstr>Requirements for Universal Database</vt:lpstr>
      <vt:lpstr>Big Data Comes from Machines</vt:lpstr>
      <vt:lpstr>What Does Machine Data Look Like?</vt:lpstr>
      <vt:lpstr>Machine Data Contains Critical Insights</vt:lpstr>
      <vt:lpstr>Splunk: The Platform for Machine Data</vt:lpstr>
      <vt:lpstr>Splunk Collects and Indexes Machine Data</vt:lpstr>
      <vt:lpstr>PowerPoint Presentation</vt:lpstr>
      <vt:lpstr>Before Splunk</vt:lpstr>
      <vt:lpstr>UDB After Splunk</vt:lpstr>
      <vt:lpstr>Splunk Has Four Primary Functions </vt:lpstr>
      <vt:lpstr>Splunk Components and Scalability</vt:lpstr>
      <vt:lpstr>Analyzing Heterogeneous Data</vt:lpstr>
      <vt:lpstr>Real-time Analytics </vt:lpstr>
      <vt:lpstr>Splunk Search Processing Language</vt:lpstr>
      <vt:lpstr>Operational Intelligence for IT and Business Users</vt:lpstr>
      <vt:lpstr>Better Interoperability Drives Time-to-value</vt:lpstr>
      <vt:lpstr>Splunk Hadoop Connect</vt:lpstr>
      <vt:lpstr>Splunk App for HadoopOps</vt:lpstr>
      <vt:lpstr>Splunk Big Data Solution</vt:lpstr>
      <vt:lpstr>Splunking NBC Olympics Coverage</vt:lpstr>
      <vt:lpstr>NBC Olympics - Results</vt:lpstr>
      <vt:lpstr>NBC Olympics - Results</vt:lpstr>
      <vt:lpstr>Comcast – Key Takeaways</vt:lpstr>
      <vt:lpstr>Summary - Splunk Big Data Solution</vt:lpstr>
      <vt:lpstr>Thank You</vt:lpstr>
    </vt:vector>
  </TitlesOfParts>
  <Compan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dc:creator>
  <cp:lastModifiedBy>Raanan Dagan</cp:lastModifiedBy>
  <cp:revision>385</cp:revision>
  <cp:lastPrinted>2012-09-20T21:44:13Z</cp:lastPrinted>
  <dcterms:created xsi:type="dcterms:W3CDTF">2011-03-03T00:36:28Z</dcterms:created>
  <dcterms:modified xsi:type="dcterms:W3CDTF">2012-10-24T19:25:43Z</dcterms:modified>
</cp:coreProperties>
</file>